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83"/>
  </p:notesMasterIdLst>
  <p:sldIdLst>
    <p:sldId id="256" r:id="rId2"/>
    <p:sldId id="514" r:id="rId3"/>
    <p:sldId id="258" r:id="rId4"/>
    <p:sldId id="475" r:id="rId5"/>
    <p:sldId id="513" r:id="rId6"/>
    <p:sldId id="516" r:id="rId7"/>
    <p:sldId id="597" r:id="rId8"/>
    <p:sldId id="598" r:id="rId9"/>
    <p:sldId id="599" r:id="rId10"/>
    <p:sldId id="600" r:id="rId11"/>
    <p:sldId id="614" r:id="rId12"/>
    <p:sldId id="601" r:id="rId13"/>
    <p:sldId id="574" r:id="rId14"/>
    <p:sldId id="575" r:id="rId15"/>
    <p:sldId id="576" r:id="rId16"/>
    <p:sldId id="577" r:id="rId17"/>
    <p:sldId id="578" r:id="rId18"/>
    <p:sldId id="579" r:id="rId19"/>
    <p:sldId id="580" r:id="rId20"/>
    <p:sldId id="581" r:id="rId21"/>
    <p:sldId id="582" r:id="rId22"/>
    <p:sldId id="583" r:id="rId23"/>
    <p:sldId id="584" r:id="rId24"/>
    <p:sldId id="585" r:id="rId25"/>
    <p:sldId id="586" r:id="rId26"/>
    <p:sldId id="587" r:id="rId27"/>
    <p:sldId id="588" r:id="rId28"/>
    <p:sldId id="589" r:id="rId29"/>
    <p:sldId id="590" r:id="rId30"/>
    <p:sldId id="610" r:id="rId31"/>
    <p:sldId id="596" r:id="rId32"/>
    <p:sldId id="608" r:id="rId33"/>
    <p:sldId id="609" r:id="rId34"/>
    <p:sldId id="594" r:id="rId35"/>
    <p:sldId id="273" r:id="rId36"/>
    <p:sldId id="518" r:id="rId37"/>
    <p:sldId id="559" r:id="rId38"/>
    <p:sldId id="560" r:id="rId39"/>
    <p:sldId id="561" r:id="rId40"/>
    <p:sldId id="562" r:id="rId41"/>
    <p:sldId id="563" r:id="rId42"/>
    <p:sldId id="564" r:id="rId43"/>
    <p:sldId id="565" r:id="rId44"/>
    <p:sldId id="566" r:id="rId45"/>
    <p:sldId id="567" r:id="rId46"/>
    <p:sldId id="568" r:id="rId47"/>
    <p:sldId id="569" r:id="rId48"/>
    <p:sldId id="570" r:id="rId49"/>
    <p:sldId id="571" r:id="rId50"/>
    <p:sldId id="572" r:id="rId51"/>
    <p:sldId id="573" r:id="rId52"/>
    <p:sldId id="527" r:id="rId53"/>
    <p:sldId id="442" r:id="rId54"/>
    <p:sldId id="445" r:id="rId55"/>
    <p:sldId id="541" r:id="rId56"/>
    <p:sldId id="449" r:id="rId57"/>
    <p:sldId id="528" r:id="rId58"/>
    <p:sldId id="540" r:id="rId59"/>
    <p:sldId id="265" r:id="rId60"/>
    <p:sldId id="339" r:id="rId61"/>
    <p:sldId id="529" r:id="rId62"/>
    <p:sldId id="537" r:id="rId63"/>
    <p:sldId id="538" r:id="rId64"/>
    <p:sldId id="539" r:id="rId65"/>
    <p:sldId id="535" r:id="rId66"/>
    <p:sldId id="353" r:id="rId67"/>
    <p:sldId id="536" r:id="rId68"/>
    <p:sldId id="602" r:id="rId69"/>
    <p:sldId id="603" r:id="rId70"/>
    <p:sldId id="604" r:id="rId71"/>
    <p:sldId id="605" r:id="rId72"/>
    <p:sldId id="606" r:id="rId73"/>
    <p:sldId id="607" r:id="rId74"/>
    <p:sldId id="358" r:id="rId75"/>
    <p:sldId id="532" r:id="rId76"/>
    <p:sldId id="462" r:id="rId77"/>
    <p:sldId id="533" r:id="rId78"/>
    <p:sldId id="612" r:id="rId79"/>
    <p:sldId id="611" r:id="rId80"/>
    <p:sldId id="613" r:id="rId81"/>
    <p:sldId id="534" r:id="rId82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660"/>
  </p:normalViewPr>
  <p:slideViewPr>
    <p:cSldViewPr snapToGrid="0">
      <p:cViewPr>
        <p:scale>
          <a:sx n="95" d="100"/>
          <a:sy n="95" d="100"/>
        </p:scale>
        <p:origin x="-20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-3396" y="-126"/>
      </p:cViewPr>
      <p:guideLst>
        <p:guide orient="horz" pos="3156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B59C718-8B3C-473D-8E9B-F1F90909E708}" type="datetimeFigureOut">
              <a:rPr lang="fr-FR" smtClean="0"/>
              <a:pPr/>
              <a:t>27/02/2026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6920C32-9744-4A78-8C1C-79CAEF6505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55801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9F40CB-5E52-460C-B554-BFF82F1DB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EE375116-045E-49C1-AC39-EE615F321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D69B27BA-C79B-44B6-9EF5-FAB13DB50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2108D3-D867-7C64-B663-0D47B57A6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198B1C8-5AE3-FCB1-76EF-E39022537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FA3F5B94-EDAC-140A-8710-776712A19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BF66878-AF68-9EC6-4B40-7C059172A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66745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1E185A-A080-04E3-76F6-C67B29F75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E56F585E-863D-6265-6626-F0F95CB38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5326773E-36FD-3061-B40F-62CDFC0AF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1357B70-7794-B579-5622-0BBAAB13E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06739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9A1F08-5603-A006-15D2-96AB4BEF0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F501D4A-5D27-CB78-C736-5B0B6D0AD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AF5A32D-6826-6585-CA88-1C2BA837A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6E8C238-58B1-1AB1-1351-134E53A44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98979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30882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18985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20484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5BB75DE-F08C-BECC-31B0-69C8FD482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BE2F464-E1EE-E3DC-2538-AC656C4DF25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36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C5EF2BA5-02A7-5024-9E01-042AEC7BAD6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977E8A31-112D-7CCC-6135-BED79A2C8F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217563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85897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68DA922-3E0C-01DF-5BE4-A5C2A141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85B63EF-6B8F-C5AA-D8FD-04D8C61FBF4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52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DE7C6767-03B4-7A48-5175-CE66574BF8C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6487D426-339A-2236-8432-C018BDB93F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841975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6790C-C3DE-4E74-A71C-AF7CDBE304C7}" type="slidenum">
              <a:rPr lang="fr-FR" altLang="fr-FR"/>
              <a:pPr/>
              <a:t>53</a:t>
            </a:fld>
            <a:endParaRPr lang="fr-FR" altLang="fr-FR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775" y="762000"/>
            <a:ext cx="6677025" cy="3756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527" y="4759457"/>
            <a:ext cx="5511109" cy="450950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52056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202E6E-687A-4223-9B7D-637422FC7C68}" type="slidenum">
              <a:rPr lang="fr-FR" altLang="fr-FR"/>
              <a:pPr/>
              <a:t>54</a:t>
            </a:fld>
            <a:endParaRPr lang="fr-FR" altLang="fr-FR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775" y="762000"/>
            <a:ext cx="6677025" cy="3756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527" y="4759457"/>
            <a:ext cx="5511109" cy="450950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202E6E-687A-4223-9B7D-637422FC7C68}" type="slidenum">
              <a:rPr lang="fr-FR" altLang="fr-FR"/>
              <a:pPr/>
              <a:t>55</a:t>
            </a:fld>
            <a:endParaRPr lang="fr-FR" altLang="fr-FR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775" y="762000"/>
            <a:ext cx="6677025" cy="3756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527" y="4759457"/>
            <a:ext cx="5511109" cy="450950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2CDCB7-7F7B-4C41-9BF0-EEC92E22D0B2}" type="slidenum">
              <a:rPr lang="fr-FR" altLang="fr-FR"/>
              <a:pPr/>
              <a:t>56</a:t>
            </a:fld>
            <a:endParaRPr lang="fr-FR" altLang="fr-FR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775" y="762000"/>
            <a:ext cx="6677025" cy="3756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527" y="4759457"/>
            <a:ext cx="5511109" cy="450950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0EA36CE-8529-1BB3-CF22-65E65344C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085AFE-297F-D17E-8099-1BF8025DB2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57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66798A89-8810-8F3A-A9C4-547F81E451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FC77951A-7000-1684-512A-CB3143EEAA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4085123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78140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0CC83EB-9E27-C28D-A79A-4DFB203D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2B575BB-84C8-1DCA-51D2-9B5FD66C9C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61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E142FC0C-0318-0102-CA9B-B78A0DACE91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8A6F6729-C56C-9358-C904-13EAE19FBA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644679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07F1618-7705-96E0-D515-5A61EA68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1B5E7E-1170-74DB-415E-66D8768739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68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F46F59F1-837B-37A9-A1C2-A1BADBE871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F834F160-72FB-518F-B3E6-51822AFBE38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967983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B6A20B-5DED-4C64-965E-89DA1AD11F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59610C-1B8F-470C-9018-496B9879D3D0}" type="slidenum">
              <a:rPr lang="fr-FR" altLang="fr-FR"/>
              <a:pPr/>
              <a:t>69</a:t>
            </a:fld>
            <a:endParaRPr lang="fr-FR" altLang="fr-FR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xmlns="" id="{DE9EB9CD-BD3C-41E0-8F14-DBA6DF3B18C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0E3F20B2-9C46-44F9-8D12-CF8C9E7D6E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800086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67927E8-D9A4-A245-1002-E2F6A9D4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07BD9C-C72D-6CDC-67C5-D82FD89E45F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70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D4031B42-530E-EA43-8CD7-146967EAE90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0EAAED95-FB26-D6DD-023E-6E96E99118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044966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B6A20B-5DED-4C64-965E-89DA1AD11F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59610C-1B8F-470C-9018-496B9879D3D0}" type="slidenum">
              <a:rPr lang="fr-FR" altLang="fr-FR"/>
              <a:pPr/>
              <a:t>71</a:t>
            </a:fld>
            <a:endParaRPr lang="fr-FR" altLang="fr-FR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xmlns="" id="{DE9EB9CD-BD3C-41E0-8F14-DBA6DF3B18C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0E3F20B2-9C46-44F9-8D12-CF8C9E7D6E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24537BA-AFCC-D5B3-9ECF-5ECCEF5F8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="" xmlns:a16="http://schemas.microsoft.com/office/drawing/2014/main" id="{A99512A6-7867-873B-E253-C6456B5B7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="" xmlns:a16="http://schemas.microsoft.com/office/drawing/2014/main" id="{D7B64FD4-A4C2-FE5C-F3E7-1CA88056A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77F15282-6A66-C476-984F-D4D975FB96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20C32-9744-4A78-8C1C-79CAEF65057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19826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B6A20B-5DED-4C64-965E-89DA1AD11F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59610C-1B8F-470C-9018-496B9879D3D0}" type="slidenum">
              <a:rPr lang="fr-FR" altLang="fr-FR"/>
              <a:pPr/>
              <a:t>72</a:t>
            </a:fld>
            <a:endParaRPr lang="fr-FR" altLang="fr-FR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xmlns="" id="{DE9EB9CD-BD3C-41E0-8F14-DBA6DF3B18C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0E3F20B2-9C46-44F9-8D12-CF8C9E7D6E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513706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9F40CB-5E52-460C-B554-BFF82F1DB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73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EE375116-045E-49C1-AC39-EE615F321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D69B27BA-C79B-44B6-9EF5-FAB13DB50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71660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9F40CB-5E52-460C-B554-BFF82F1DB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74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EE375116-045E-49C1-AC39-EE615F321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D69B27BA-C79B-44B6-9EF5-FAB13DB50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1119082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2838ACD-6D0E-D8E0-C6A6-7D84C030C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5587ABB-9613-F8AB-1815-9D4FAA4656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75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26EB0A1D-5533-18C7-9BCD-34AA6632E2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0F76B009-BD80-F28B-4768-CA5B647B3D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1504825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96C4258-FE72-CAAD-AAEF-DB36E2B0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9F37FE-A5D3-B373-4EEC-CF8064BA2BC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77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4C4C7ACF-4927-9203-3433-EC70E888A38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BAEABFC8-902C-31D0-700D-757181933E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15316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96C4258-FE72-CAAD-AAEF-DB36E2B0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9F37FE-A5D3-B373-4EEC-CF8064BA2BC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79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4C4C7ACF-4927-9203-3433-EC70E888A38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BAEABFC8-902C-31D0-700D-757181933E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15316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96C4258-FE72-CAAD-AAEF-DB36E2B0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9F37FE-A5D3-B373-4EEC-CF8064BA2BC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80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="" xmlns:a16="http://schemas.microsoft.com/office/drawing/2014/main" id="{4C4C7ACF-4927-9203-3433-EC70E888A38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BAEABFC8-902C-31D0-700D-757181933E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1531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C08396A-6FA0-3AD8-387F-33928537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1DF41B-E134-4F93-94EA-3A4F03D34F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64124987-C864-6D7B-40E0-2902EC31856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9FD72842-1580-711D-8BED-15872E84403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8617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9F40CB-5E52-460C-B554-BFF82F1DB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8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EE375116-045E-49C1-AC39-EE615F321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D69B27BA-C79B-44B6-9EF5-FAB13DB50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399191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9F40CB-5E52-460C-B554-BFF82F1DB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9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EE375116-045E-49C1-AC39-EE615F321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D69B27BA-C79B-44B6-9EF5-FAB13DB50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44235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9F40CB-5E52-460C-B554-BFF82F1DB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10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EE375116-045E-49C1-AC39-EE615F321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D69B27BA-C79B-44B6-9EF5-FAB13DB50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53110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9F40CB-5E52-460C-B554-BFF82F1DB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12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EE375116-045E-49C1-AC39-EE615F321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D69B27BA-C79B-44B6-9EF5-FAB13DB50A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280099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37FA2CE-6D3A-1A78-A08F-FA6DE4BE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969AAA-BED1-C08C-E07C-09940AB896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A6BD1-9696-48DC-9186-D52479E03B1D}" type="slidenum">
              <a:rPr lang="fr-FR" altLang="fr-FR"/>
              <a:pPr/>
              <a:t>13</a:t>
            </a:fld>
            <a:endParaRPr lang="fr-FR" altLang="fr-FR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xmlns="" id="{EBD807D0-21CE-3297-55EA-7357B8CB872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7950" y="890588"/>
            <a:ext cx="7807325" cy="4392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80FEE06A-DE75-DA29-B569-E8DEF33CEB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8974" y="5565094"/>
            <a:ext cx="6074977" cy="527283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="" xmlns:p14="http://schemas.microsoft.com/office/powerpoint/2010/main" val="271680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D9C6-0B5E-40D5-A390-0DA2AE02B732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Assemblée générale du 26/02/2022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47093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D93C-867F-47AC-9D57-0F7D8ECB5EB0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1989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548A-34A1-4ECA-AA69-5A4E7DE42696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804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B1B2-1480-43B9-8E4D-EE9BE6890429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6385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761-30EC-4C02-ADF3-77B847017AC3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25304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3DF1-46CD-400C-88D9-E7FCA47D3EC6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94141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4FF-064B-4B73-B2AC-AD18BD8EB48E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10479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496D-1836-4FD3-A709-6D1DCE6960DB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89011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0"/>
          </p:nvPr>
        </p:nvSpPr>
        <p:spPr>
          <a:xfrm>
            <a:off x="4038600" y="6356350"/>
            <a:ext cx="41132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fr-FR"/>
              <a:t>Assemblée Générale du xx/03/2026 - www.comitegolfda.fr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>
          <a:xfrm>
            <a:off x="8610600" y="6356350"/>
            <a:ext cx="27416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fr-FR"/>
              <a:t>Assemblée générale du 26/02/2022</a:t>
            </a:r>
          </a:p>
        </p:txBody>
      </p:sp>
    </p:spTree>
    <p:extLst>
      <p:ext uri="{BB962C8B-B14F-4D97-AF65-F5344CB8AC3E}">
        <p14:creationId xmlns="" xmlns:p14="http://schemas.microsoft.com/office/powerpoint/2010/main" val="423981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DCF7-A635-436B-BABE-85E7D0CBEEAA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6193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5E92-2FB8-4AA2-897E-B91D01E407DA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0885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8CF8-2EF8-482C-8C33-34AA09DFC0E0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0047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36696-040A-44C6-AA8D-5382540CA7F8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2324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B753-9EB4-49CE-AC19-AED8026E80B5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6585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E740-348A-490A-9A3D-7AB5ED678099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7372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3A7B-A714-4A99-8639-3B1D1710C6ED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4936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377BC-B518-4B71-83F1-470FEC6F7074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2804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8FE38-C513-4974-8690-5FBFDBFE6749}" type="datetime1">
              <a:rPr lang="fr-FR" smtClean="0"/>
              <a:pPr/>
              <a:t>27/02/2026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Assemblée Générale du xx/03/2026 - www.comitegolfda.fr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6F0C36F-09B6-43A7-99EF-D4502D73E1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004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itegolfda.f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646" y="1758462"/>
            <a:ext cx="8793357" cy="309489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Générale Ordinaire</a:t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Comité Territorial de Golf </a:t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Drôme-Ardèche</a:t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Samedi </a:t>
            </a:r>
            <a:r>
              <a:rPr lang="fr-F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février 2026</a:t>
            </a:r>
            <a:br>
              <a:rPr lang="fr-F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Golf de Saint Clair</a:t>
            </a:r>
            <a:endParaRPr lang="fr-FR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5F5F71FC-7615-4723-95B5-8D1CD6678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1662"/>
            <a:ext cx="8956010" cy="365125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endParaRPr lang="fr-FR" sz="192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42185"/>
            <a:ext cx="12192000" cy="269630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24008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00BC71E8-E746-4B9C-BF1F-A45A62DB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0979" y="319995"/>
            <a:ext cx="10731021" cy="91916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8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répartitions dépenses 2025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128954" y="6367092"/>
            <a:ext cx="11979758" cy="365125"/>
          </a:xfrm>
        </p:spPr>
        <p:txBody>
          <a:bodyPr/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EFE8C6F-E6F9-D601-3D0B-A174588AFB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928" y="260207"/>
            <a:ext cx="1140051" cy="10242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DDE9497-BEB4-63B9-089C-99FE4FC9F8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6465" y="1465305"/>
            <a:ext cx="3889084" cy="16058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B73E207-B37D-06E3-BAAA-527983BF29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84774" y="1519974"/>
            <a:ext cx="5401524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182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FD6616-DEB4-FC26-A825-4A4F9F90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8" y="317293"/>
            <a:ext cx="9142413" cy="785950"/>
          </a:xfrm>
        </p:spPr>
        <p:txBody>
          <a:bodyPr/>
          <a:lstStyle/>
          <a:p>
            <a:r>
              <a:rPr lang="fr-FR" dirty="0"/>
              <a:t>Répartition analytique – Coûts nets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D1EE085B-623C-2E18-59FD-0CCAA342C012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93294" y="6494462"/>
            <a:ext cx="4113213" cy="363538"/>
          </a:xfrm>
        </p:spPr>
        <p:txBody>
          <a:bodyPr/>
          <a:lstStyle/>
          <a:p>
            <a:r>
              <a:rPr lang="fr-FR" altLang="fr-FR" dirty="0"/>
              <a:t>Assemblée Générale du </a:t>
            </a:r>
            <a:r>
              <a:rPr lang="fr-FR" altLang="fr-FR" dirty="0" smtClean="0"/>
              <a:t>28</a:t>
            </a:r>
            <a:r>
              <a:rPr lang="fr-FR" altLang="fr-FR" dirty="0" smtClean="0"/>
              <a:t>/02/2026 </a:t>
            </a:r>
            <a:r>
              <a:rPr lang="fr-FR" altLang="fr-FR" dirty="0"/>
              <a:t>- www.comitegolfda.fr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824B851-5B83-5C7C-B2DA-8966102804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391" y="1362869"/>
            <a:ext cx="9118600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451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00BC71E8-E746-4B9C-BF1F-A45A62DB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0837" y="419100"/>
            <a:ext cx="10381092" cy="91916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Commentaires comptes 2025</a:t>
            </a: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394760" y="6492875"/>
            <a:ext cx="7141952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xmlns="" id="{5130904B-7544-41DA-BFF2-3CD0F13CA8E1}"/>
              </a:ext>
            </a:extLst>
          </p:cNvPr>
          <p:cNvSpPr txBox="1"/>
          <p:nvPr/>
        </p:nvSpPr>
        <p:spPr>
          <a:xfrm>
            <a:off x="574431" y="1443317"/>
            <a:ext cx="1009356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500" dirty="0"/>
          </a:p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Le résultat de l’exercice est un excédent de 3 804 € en comparaison avec le déficit de 8 685 € de l’année précédente.</a:t>
            </a:r>
          </a:p>
          <a:p>
            <a:endParaRPr lang="fr-F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L’écarts par rapport au budget prévisionnel est le suivant :</a:t>
            </a:r>
          </a:p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. Subvention exceptionnelle de 3 000 € correspondant à l’        investissement sur la structure gonflable.</a:t>
            </a:r>
          </a:p>
          <a:p>
            <a:endParaRPr lang="fr-F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Le coût des compétitions adultes est complètement pris en charge par les associations sportives.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9EA0B97-61B0-40C3-311A-F1B19FF3FF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760" y="192210"/>
            <a:ext cx="114005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29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87B48B-C851-585D-B32C-5BCE4B6E8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:a16="http://schemas.microsoft.com/office/drawing/2014/main" xmlns="" id="{C340F637-0D65-279A-B45C-B154AA8F72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:a16="http://schemas.microsoft.com/office/drawing/2014/main" xmlns="" id="{3912AD26-9217-A6B3-FE4C-EA9C31A05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:a16="http://schemas.microsoft.com/office/drawing/2014/main" xmlns="" id="{3A20EB3C-2A82-C29F-5CD1-A638E12535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:a16="http://schemas.microsoft.com/office/drawing/2014/main" xmlns="" id="{C2241B8A-CB47-1726-5F9D-5DF8D8D2DF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:a16="http://schemas.microsoft.com/office/drawing/2014/main" xmlns="" id="{9B765128-063C-1440-B52A-5575CE7B5C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:a16="http://schemas.microsoft.com/office/drawing/2014/main" xmlns="" id="{6F130FFE-DB64-FF58-DF6B-CFF2F827C5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:a16="http://schemas.microsoft.com/office/drawing/2014/main" xmlns="" id="{558E0A88-57D6-65F1-C627-03AE40D1B0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:a16="http://schemas.microsoft.com/office/drawing/2014/main" xmlns="" id="{7F5A69AE-482D-BE8F-8577-8F45D7F733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:a16="http://schemas.microsoft.com/office/drawing/2014/main" xmlns="" id="{B460F0BE-CBDE-8817-E3F7-1FA04BA1F7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:a16="http://schemas.microsoft.com/office/drawing/2014/main" xmlns="" id="{94558E58-FA1C-DA1D-669D-6199D634C8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xmlns="" id="{9DF47CED-E834-423C-4555-741FEF17B6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:a16="http://schemas.microsoft.com/office/drawing/2014/main" xmlns="" id="{0CB361DF-C32E-2DA0-D058-7FFA61466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:a16="http://schemas.microsoft.com/office/drawing/2014/main" xmlns="" id="{2E446D53-F95E-B8D1-7DEB-D5F293D00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:a16="http://schemas.microsoft.com/office/drawing/2014/main" xmlns="" id="{B4508882-03F7-1F06-08A7-1969D9BE86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:a16="http://schemas.microsoft.com/office/drawing/2014/main" xmlns="" id="{BF8F9AAB-769C-EBF9-9999-89C668AC4F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:a16="http://schemas.microsoft.com/office/drawing/2014/main" xmlns="" id="{5E9F7883-05C6-C884-E874-0E35DCDB3E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:a16="http://schemas.microsoft.com/office/drawing/2014/main" xmlns="" id="{5A4DB8C4-C74E-807A-BF58-7327EC2C0A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:a16="http://schemas.microsoft.com/office/drawing/2014/main" xmlns="" id="{0056EDAD-D0C0-ACD2-F07C-96DC30527B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:a16="http://schemas.microsoft.com/office/drawing/2014/main" xmlns="" id="{401AEFDC-2E00-4F5F-DFE8-B88491283C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:a16="http://schemas.microsoft.com/office/drawing/2014/main" xmlns="" id="{E1DFE56F-6B3E-1772-809B-5E74F6B66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:a16="http://schemas.microsoft.com/office/drawing/2014/main" xmlns="" id="{5FECE7F7-33E7-F22D-D3E4-70B46E9DD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3276FBFB-9AA1-19A7-ACB5-6FFFE7BB8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5386" y="1740995"/>
            <a:ext cx="4839326" cy="1848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commission jeunes 2025 </a:t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Prévisionnel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B547691-AF72-1A37-1737-DEA618661B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xmlns="" id="{4C97B4D9-30AB-0223-3590-1D380C4B790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FFE3247-E14A-95CB-CC59-9F10FC3044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3874" y="3967114"/>
            <a:ext cx="4093476" cy="21492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FB1BA4-4A50-C084-3721-A1955B5DF6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4895" y="203791"/>
            <a:ext cx="2840982" cy="15911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8265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F7161636-C8F2-DC9F-2170-2BF412963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6" name="Image 5" descr="Une image contenant texte, capture d’écran, Police, algèbre&#10;&#10;Le contenu généré par l’IA peut être incorrect.">
            <a:extLst>
              <a:ext uri="{FF2B5EF4-FFF2-40B4-BE49-F238E27FC236}">
                <a16:creationId xmlns:a16="http://schemas.microsoft.com/office/drawing/2014/main" xmlns="" id="{BC174DE2-732B-6291-68E7-4F141547E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92" y="86388"/>
            <a:ext cx="5308600" cy="3365500"/>
          </a:xfrm>
          <a:prstGeom prst="rect">
            <a:avLst/>
          </a:prstGeom>
        </p:spPr>
      </p:pic>
      <p:pic>
        <p:nvPicPr>
          <p:cNvPr id="8" name="Image 7" descr="Une image contenant texte, capture d’écran, document, Police&#10;&#10;Le contenu généré par l’IA peut être incorrect.">
            <a:extLst>
              <a:ext uri="{FF2B5EF4-FFF2-40B4-BE49-F238E27FC236}">
                <a16:creationId xmlns:a16="http://schemas.microsoft.com/office/drawing/2014/main" xmlns="" id="{4BCF5E21-6B0F-8476-55FE-0D12D1A58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48" y="86388"/>
            <a:ext cx="4243544" cy="5954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70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capture d’écran, document, Police&#10;&#10;Le contenu généré par l’IA peut être incorrect.">
            <a:extLst>
              <a:ext uri="{FF2B5EF4-FFF2-40B4-BE49-F238E27FC236}">
                <a16:creationId xmlns:a16="http://schemas.microsoft.com/office/drawing/2014/main" xmlns="" id="{E86D0C3A-5D8B-6395-350F-AF80658C2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59" y="20741"/>
            <a:ext cx="4847127" cy="6837259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8F396E7-1A00-1A3B-7507-DEEBB17C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320695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C5FBF2-CB91-1E05-D358-14209A09F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40A908-E819-BDD5-1000-708274FE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09567"/>
            <a:ext cx="10515600" cy="8765918"/>
          </a:xfrm>
        </p:spPr>
        <p:txBody>
          <a:bodyPr/>
          <a:lstStyle/>
          <a:p>
            <a:r>
              <a:rPr lang="fr-FR" b="1" u="sng" dirty="0"/>
              <a:t/>
            </a:r>
            <a:br>
              <a:rPr lang="fr-FR" b="1" u="sng" dirty="0"/>
            </a:br>
            <a:endParaRPr lang="fr-FR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5BBCC9F-E3B8-D8B6-DD02-28C1240A5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59894"/>
            <a:ext cx="10515600" cy="240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7AF0F18-380F-FF9A-1DDD-8374FF87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6974946" cy="431542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1430954B-E5F8-C9D9-6EEE-2C30FBA54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" y="182220"/>
            <a:ext cx="1834075" cy="1655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7FE21DF-7067-DCC7-9A87-93DC32DA1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105" y="120405"/>
            <a:ext cx="2842895" cy="159194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52FE26B4-4319-286B-7FD9-E16FB939D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423249"/>
            <a:ext cx="3313113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sng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JOUEURS SUIVIS 2025	</a:t>
            </a:r>
            <a:endParaRPr lang="fr-FR" altLang="fr-FR" sz="1400" b="1" dirty="0">
              <a:solidFill>
                <a:schemeClr val="accent2"/>
              </a:solidFill>
              <a:latin typeface="Times New Roman,Bold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dirty="0">
              <a:solidFill>
                <a:srgbClr val="00B050"/>
              </a:solidFill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latin typeface="+mj-lt"/>
              </a:rPr>
              <a:t>U8</a:t>
            </a:r>
            <a:endParaRPr lang="fr-FR" sz="1200" dirty="0"/>
          </a:p>
          <a:p>
            <a:r>
              <a:rPr lang="fr-FR" sz="1200" dirty="0"/>
              <a:t>PAULET DUMAS Léa 2017 BOURNET</a:t>
            </a:r>
          </a:p>
          <a:p>
            <a:r>
              <a:rPr lang="fr-FR" sz="1200" dirty="0"/>
              <a:t>POLUS </a:t>
            </a:r>
            <a:r>
              <a:rPr lang="fr-FR" sz="1200" dirty="0" err="1"/>
              <a:t>Izya</a:t>
            </a:r>
            <a:r>
              <a:rPr lang="fr-FR" sz="1200" dirty="0"/>
              <a:t> 2019 VALDAINE</a:t>
            </a:r>
          </a:p>
          <a:p>
            <a:r>
              <a:rPr lang="fr-FR" sz="1200" dirty="0"/>
              <a:t>POLUS </a:t>
            </a:r>
            <a:r>
              <a:rPr lang="fr-FR" sz="1200" dirty="0" err="1"/>
              <a:t>Iannis</a:t>
            </a:r>
            <a:r>
              <a:rPr lang="fr-FR" sz="1200" dirty="0"/>
              <a:t> 2017 VALDAINE</a:t>
            </a:r>
          </a:p>
          <a:p>
            <a:r>
              <a:rPr lang="fr-FR" sz="1200" dirty="0"/>
              <a:t>CHAVAS PERRET Gary 2018 CHANALETS</a:t>
            </a:r>
          </a:p>
          <a:p>
            <a:endParaRPr lang="fr-FR" sz="1200" b="1" dirty="0"/>
          </a:p>
          <a:p>
            <a:r>
              <a:rPr lang="fr-FR" sz="1200" b="1" dirty="0"/>
              <a:t>Poucets</a:t>
            </a:r>
          </a:p>
          <a:p>
            <a:r>
              <a:rPr lang="fr-FR" sz="1200" dirty="0"/>
              <a:t>NAZZI Ugo 2015 VSD</a:t>
            </a:r>
          </a:p>
          <a:p>
            <a:r>
              <a:rPr lang="fr-FR" sz="1200" dirty="0"/>
              <a:t>PHILIPPE Clarence 2015 CHANALETS</a:t>
            </a:r>
          </a:p>
          <a:p>
            <a:r>
              <a:rPr lang="fr-FR" sz="1200" dirty="0"/>
              <a:t>NOGIER Valentin 2015 VALDAINE</a:t>
            </a:r>
          </a:p>
          <a:p>
            <a:r>
              <a:rPr lang="fr-FR" sz="1200" dirty="0"/>
              <a:t>BARATIER Antoine 2016 SAINT CLAIR</a:t>
            </a:r>
          </a:p>
          <a:p>
            <a:endParaRPr lang="fr-FR" sz="1200" b="1" dirty="0"/>
          </a:p>
          <a:p>
            <a:r>
              <a:rPr lang="fr-FR" sz="1200" b="1" dirty="0"/>
              <a:t>Poussins</a:t>
            </a:r>
          </a:p>
          <a:p>
            <a:r>
              <a:rPr lang="fr-FR" sz="1200" dirty="0"/>
              <a:t>DOREL Paul 2013 VSD</a:t>
            </a:r>
          </a:p>
          <a:p>
            <a:r>
              <a:rPr lang="fr-FR" sz="1200" dirty="0"/>
              <a:t>LEVERT Tom 2013 VALDAINE</a:t>
            </a:r>
          </a:p>
          <a:p>
            <a:endParaRPr lang="fr-FR" sz="1200" b="1" dirty="0"/>
          </a:p>
          <a:p>
            <a:r>
              <a:rPr lang="fr-FR" sz="1200" b="1" dirty="0"/>
              <a:t>Benjamins</a:t>
            </a:r>
            <a:endParaRPr lang="fr-FR" sz="1200" dirty="0"/>
          </a:p>
          <a:p>
            <a:r>
              <a:rPr lang="fr-FR" sz="1200" dirty="0"/>
              <a:t>RIVASI Ilia 2011 VALDAINE</a:t>
            </a:r>
          </a:p>
          <a:p>
            <a:r>
              <a:rPr lang="fr-FR" sz="1200" dirty="0"/>
              <a:t>PELLETIER Noé 2012 CHANALETS</a:t>
            </a:r>
          </a:p>
          <a:p>
            <a:r>
              <a:rPr lang="fr-FR" sz="1200" dirty="0"/>
              <a:t>GAULIER Nina 2012 VSD</a:t>
            </a:r>
          </a:p>
          <a:p>
            <a:endParaRPr lang="fr-FR" sz="1200" b="1" dirty="0"/>
          </a:p>
          <a:p>
            <a:r>
              <a:rPr lang="fr-FR" sz="1200" b="1" dirty="0"/>
              <a:t>Minimes</a:t>
            </a:r>
          </a:p>
          <a:p>
            <a:r>
              <a:rPr lang="fr-FR" sz="1200" dirty="0"/>
              <a:t>DAUVIER Léo 2009 CHANALETS</a:t>
            </a:r>
          </a:p>
          <a:p>
            <a:r>
              <a:rPr lang="fr-FR" sz="1200" dirty="0"/>
              <a:t>TORTEL Nathan 2010 CHANALETS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rgbClr val="0000FF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itre 7"/>
          <p:cNvSpPr txBox="1">
            <a:spLocks/>
          </p:cNvSpPr>
          <p:nvPr/>
        </p:nvSpPr>
        <p:spPr>
          <a:xfrm>
            <a:off x="3145465" y="332390"/>
            <a:ext cx="184731" cy="20867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4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48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2CB73C3-0472-BCED-FFA5-C527D9D6CCC3}"/>
              </a:ext>
            </a:extLst>
          </p:cNvPr>
          <p:cNvSpPr txBox="1"/>
          <p:nvPr/>
        </p:nvSpPr>
        <p:spPr>
          <a:xfrm>
            <a:off x="5967413" y="332390"/>
            <a:ext cx="3254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u="sng" dirty="0">
                <a:solidFill>
                  <a:schemeClr val="accent2"/>
                </a:solidFill>
              </a:rPr>
              <a:t>JOUEURS SUIVIS 2026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400" b="1" u="sng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b="1" dirty="0"/>
              <a:t>U8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dirty="0"/>
              <a:t>POLUS </a:t>
            </a:r>
            <a:r>
              <a:rPr lang="fr-FR" sz="1200" dirty="0" err="1"/>
              <a:t>Izya</a:t>
            </a:r>
            <a:r>
              <a:rPr lang="fr-FR" sz="1200" dirty="0"/>
              <a:t> 2019 VALDAINE</a:t>
            </a:r>
          </a:p>
          <a:p>
            <a:r>
              <a:rPr lang="fr-FR" sz="1200" dirty="0"/>
              <a:t>CHAVAS PERRET Gary 2018 CHANALETS</a:t>
            </a:r>
          </a:p>
          <a:p>
            <a:endParaRPr lang="fr-FR" sz="1200" b="1" dirty="0"/>
          </a:p>
          <a:p>
            <a:r>
              <a:rPr lang="fr-FR" sz="1200" b="1" dirty="0"/>
              <a:t>Poucets</a:t>
            </a:r>
          </a:p>
          <a:p>
            <a:r>
              <a:rPr lang="fr-FR" sz="1200" dirty="0"/>
              <a:t>POLUS </a:t>
            </a:r>
            <a:r>
              <a:rPr lang="fr-FR" sz="1200" dirty="0" err="1"/>
              <a:t>Iannis</a:t>
            </a:r>
            <a:r>
              <a:rPr lang="fr-FR" sz="1200" dirty="0"/>
              <a:t> 2017 VALDAINE</a:t>
            </a:r>
          </a:p>
          <a:p>
            <a:r>
              <a:rPr lang="fr-FR" sz="1200" dirty="0"/>
              <a:t>PAULET-DUMAS Léa 2017 BOURNET</a:t>
            </a:r>
          </a:p>
          <a:p>
            <a:r>
              <a:rPr lang="fr-FR" sz="1200" dirty="0"/>
              <a:t>BARATIER Antoine 2016 SAINT-CLAIR</a:t>
            </a:r>
          </a:p>
          <a:p>
            <a:r>
              <a:rPr lang="fr-FR" sz="1200" dirty="0"/>
              <a:t>GAUCHER Jules 2017 VALDAINE</a:t>
            </a:r>
          </a:p>
          <a:p>
            <a:r>
              <a:rPr lang="fr-FR" sz="1200" dirty="0"/>
              <a:t>LOPEZ Lou 2016 VALDAINE</a:t>
            </a:r>
          </a:p>
          <a:p>
            <a:endParaRPr lang="fr-FR" sz="1200" b="1" dirty="0"/>
          </a:p>
          <a:p>
            <a:r>
              <a:rPr lang="fr-FR" sz="1200" b="1" dirty="0"/>
              <a:t>Poussins</a:t>
            </a:r>
          </a:p>
          <a:p>
            <a:r>
              <a:rPr lang="fr-FR" sz="1200" dirty="0"/>
              <a:t>PHILIPPE Clarence 2015 CHANALETS</a:t>
            </a:r>
          </a:p>
          <a:p>
            <a:r>
              <a:rPr lang="fr-FR" sz="1200" dirty="0"/>
              <a:t>NOGIER Valentin 2015 VALDAINE</a:t>
            </a:r>
          </a:p>
          <a:p>
            <a:r>
              <a:rPr lang="fr-FR" sz="1200" dirty="0"/>
              <a:t>NAZZI Ugo 2015 VSD</a:t>
            </a:r>
          </a:p>
          <a:p>
            <a:endParaRPr lang="fr-FR" sz="1200" b="1" dirty="0"/>
          </a:p>
          <a:p>
            <a:r>
              <a:rPr lang="fr-FR" sz="1200" b="1" dirty="0"/>
              <a:t>Benjamins</a:t>
            </a:r>
            <a:endParaRPr lang="fr-FR" sz="1200" dirty="0"/>
          </a:p>
          <a:p>
            <a:r>
              <a:rPr lang="fr-FR" sz="1200" dirty="0"/>
              <a:t>DOREL Paul 2013 ALBON</a:t>
            </a:r>
          </a:p>
          <a:p>
            <a:r>
              <a:rPr lang="fr-FR" sz="1200" dirty="0"/>
              <a:t>LEVERT Tom 2013 VALDAINE</a:t>
            </a:r>
          </a:p>
          <a:p>
            <a:r>
              <a:rPr lang="fr-FR" sz="1200" dirty="0"/>
              <a:t>ROUBINET Léon 2013 VALDAINE</a:t>
            </a:r>
          </a:p>
          <a:p>
            <a:r>
              <a:rPr lang="fr-FR" sz="1200" dirty="0"/>
              <a:t>PELLETIER Noé 2012 CHANALETS</a:t>
            </a:r>
          </a:p>
          <a:p>
            <a:r>
              <a:rPr lang="fr-FR" sz="1200" dirty="0"/>
              <a:t>GAULIER Nina 2012 CHANALETS</a:t>
            </a:r>
          </a:p>
          <a:p>
            <a:endParaRPr lang="fr-FR" sz="1200" b="1" dirty="0"/>
          </a:p>
          <a:p>
            <a:r>
              <a:rPr lang="fr-FR" sz="1200" b="1" dirty="0"/>
              <a:t>Minimes</a:t>
            </a:r>
          </a:p>
          <a:p>
            <a:r>
              <a:rPr lang="fr-FR" sz="1200" dirty="0"/>
              <a:t>TORTEL Nathan 2010 CHANALETS</a:t>
            </a:r>
          </a:p>
          <a:p>
            <a:endParaRPr lang="fr-FR" sz="1200" dirty="0"/>
          </a:p>
          <a:p>
            <a:r>
              <a:rPr lang="fr-FR" sz="1200" b="1" dirty="0"/>
              <a:t>Cadets</a:t>
            </a:r>
          </a:p>
          <a:p>
            <a:r>
              <a:rPr lang="fr-FR" sz="1200" dirty="0"/>
              <a:t>DAUVIER Léo 2009 CHANALETS</a:t>
            </a:r>
          </a:p>
          <a:p>
            <a:r>
              <a:rPr lang="fr-FR" sz="1200" dirty="0"/>
              <a:t>EL KHARRAZ Yasmine 2008 CHANALETS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77085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16404A-3FF0-C2D4-BF18-DE2DE9C5E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5E80EF3B-3A7B-D67B-4A3B-4BB429B10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415" y="625877"/>
            <a:ext cx="95399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u="sng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CHARTE DES JOUEURS SUIVIS</a:t>
            </a:r>
            <a:endParaRPr kumimoji="0" lang="fr-FR" altLang="fr-FR" sz="1800" b="1" i="0" u="sng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3F206F-806F-90EF-AA66-7C738099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952527" y="1481260"/>
            <a:ext cx="12192000" cy="96572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     </a:t>
            </a:r>
            <a:r>
              <a:rPr lang="fr-FR" dirty="0"/>
              <a:t>      </a:t>
            </a:r>
            <a:endParaRPr lang="fr-FR" sz="36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1B9333F-7F45-2028-63C6-76536D05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D7F185F0-9513-F86C-29E4-E4807BAEB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" y="0"/>
            <a:ext cx="1834075" cy="165576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558A48A8-9864-2F23-62F4-E28BA60EE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557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8BF583B-B818-727E-DC56-A05427320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772" y="8797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A9FBEE4-AC66-D81D-F85E-A38FB2B22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05" y="213186"/>
            <a:ext cx="2842895" cy="15919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3C5231C-2C42-3049-4954-F50F59A0CDD9}"/>
              </a:ext>
            </a:extLst>
          </p:cNvPr>
          <p:cNvSpPr txBox="1"/>
          <p:nvPr/>
        </p:nvSpPr>
        <p:spPr>
          <a:xfrm>
            <a:off x="1013254" y="1824438"/>
            <a:ext cx="105434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Le joueur (la joueuse) suivi(e) reconnait l’investissement du Comité Territorial de Golf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Drôme-Ardèche, pour l’aider à progresser dans sa pratique du golf et à ce titre s’engage :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A respecter le programme de jeu et de préparation établi par l’entraineur du Comité.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A participer aux compétitions locales et régionales dans lesquelles il (elle) est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sélectionné(e) pour représenter le Comité Territorial de Golf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Drôme-Ardèche.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A porter lors de ces compétitions les tenues de jeu de l’équipe du Comité (fourniture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équipement, Marie-Renée Demont).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A adopter, en toutes circonstances, un comportement conforme à et respectueux de l’étiquette du golf.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l’esprit d’équipe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En contrepartie le joueur (la joueuse) suivi(e) par le Comité a la possibilité de s’entrainer*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gratuitement, pendant l’année ou il (elle) est suivi(e), sur tous les golfs de Drôme-Ardèche et</a:t>
            </a:r>
          </a:p>
          <a:p>
            <a:pPr algn="just"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cela sans limitation, en respectant les règles de réservation de départs établies par les golfs.</a:t>
            </a:r>
          </a:p>
        </p:txBody>
      </p:sp>
    </p:spTree>
    <p:extLst>
      <p:ext uri="{BB962C8B-B14F-4D97-AF65-F5344CB8AC3E}">
        <p14:creationId xmlns="" xmlns:p14="http://schemas.microsoft.com/office/powerpoint/2010/main" val="333343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478288-4395-90DD-2A3F-A53C1F228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D73B5240-DBA1-E80B-8E50-3BE311197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027" y="919610"/>
            <a:ext cx="993227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u="sng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 KIDS 2025</a:t>
            </a:r>
            <a:endParaRPr kumimoji="0" lang="fr-FR" altLang="fr-FR" sz="1800" b="1" i="0" u="sng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dirty="0"/>
          </a:p>
          <a:p>
            <a:pPr algn="ctr"/>
            <a:r>
              <a:rPr lang="fr-FR" dirty="0"/>
              <a:t>Dimanche 9 février 2025 : Golf de LA DRÔME PROVENÇALE</a:t>
            </a:r>
          </a:p>
          <a:p>
            <a:pPr algn="ctr"/>
            <a:r>
              <a:rPr lang="fr-FR" dirty="0"/>
              <a:t>Dimanche 16 mars 2025 : Golf de VALENCE SAINT-DIDIER</a:t>
            </a:r>
          </a:p>
          <a:p>
            <a:pPr algn="ctr"/>
            <a:r>
              <a:rPr lang="fr-FR" dirty="0"/>
              <a:t>Dimanche 6 avril 2025 : Golf de SAINT-CLAIR</a:t>
            </a:r>
          </a:p>
          <a:p>
            <a:pPr algn="ctr"/>
            <a:r>
              <a:rPr lang="fr-FR" dirty="0"/>
              <a:t>Dimanche 18 mai 2025 : Golf de LA VALDAINE</a:t>
            </a:r>
          </a:p>
          <a:p>
            <a:pPr algn="ctr"/>
            <a:r>
              <a:rPr lang="fr-FR" dirty="0"/>
              <a:t>Dimanche 6 juillet 2025 : Golf de BOURNET</a:t>
            </a:r>
          </a:p>
          <a:p>
            <a:pPr algn="ctr"/>
            <a:r>
              <a:rPr lang="fr-FR" dirty="0"/>
              <a:t>Dimanche 7 septembre 2025 : Golf des CHANALETS</a:t>
            </a:r>
          </a:p>
          <a:p>
            <a:pPr algn="ctr"/>
            <a:r>
              <a:rPr lang="fr-FR" dirty="0"/>
              <a:t>Dimanche 26 octobre 2025 : Golf d’ALBON</a:t>
            </a:r>
          </a:p>
          <a:p>
            <a:pPr algn="ctr"/>
            <a:r>
              <a:rPr lang="fr-FR" dirty="0"/>
              <a:t>Dimanche 23 novembre 2025 : EASYGOLF reporté au 1</a:t>
            </a:r>
            <a:r>
              <a:rPr lang="fr-FR" baseline="30000" dirty="0"/>
              <a:t>er</a:t>
            </a:r>
            <a:r>
              <a:rPr lang="fr-FR" dirty="0"/>
              <a:t> février 2026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Plus de 100 jeunes de nos écoles de golf ont participé à au moins une étape du Tour Kids avec, cette année encore, plus de filles (30 joueuses)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Toujours un grand merci aux parents, accompagnateurs et pros.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Un grand merci aussi aux golfs qui nous accueillent toujours avec la même gentillesse.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Grâce à eux, nos jeunes ont la chance de jouer sur de beaux parcours magnifiquement préparés.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A2C324-AF87-E774-8CBE-6A73DE08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869" y="0"/>
            <a:ext cx="11937657" cy="1481260"/>
          </a:xfrm>
        </p:spPr>
        <p:txBody>
          <a:bodyPr/>
          <a:lstStyle/>
          <a:p>
            <a:r>
              <a:rPr lang="fr-FR" dirty="0"/>
              <a:t>           </a:t>
            </a:r>
            <a:endParaRPr lang="fr-FR" sz="36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7FD4BE5-8811-9388-72A4-6E5612D3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A9E41DB4-56F4-F781-83D0-7040EA462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" y="0"/>
            <a:ext cx="1834075" cy="165576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CBAEF67D-2548-9174-A7F8-4122E4BC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557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82AA045-9265-1906-FE92-4B795B67A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8773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3C027F2-E3E6-D368-9837-3AE02D7CA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72" y="160164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2690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2EAD85B-72CF-4D09-1657-7DAD179C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10" name="Image 9" descr="Une image contenant herbe, plein air, personne, ciel&#10;&#10;Le contenu généré par l’IA peut être incorrect.">
            <a:extLst>
              <a:ext uri="{FF2B5EF4-FFF2-40B4-BE49-F238E27FC236}">
                <a16:creationId xmlns:a16="http://schemas.microsoft.com/office/drawing/2014/main" xmlns="" id="{D4E8BFD0-480D-A55B-72C0-B35C16F01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" cy="1828800"/>
          </a:xfrm>
          <a:prstGeom prst="rect">
            <a:avLst/>
          </a:prstGeom>
        </p:spPr>
      </p:pic>
      <p:pic>
        <p:nvPicPr>
          <p:cNvPr id="12" name="Image 11" descr="Une image contenant plein air, personne, sport, compétition sportive&#10;&#10;Le contenu généré par l’IA peut être incorrect.">
            <a:extLst>
              <a:ext uri="{FF2B5EF4-FFF2-40B4-BE49-F238E27FC236}">
                <a16:creationId xmlns:a16="http://schemas.microsoft.com/office/drawing/2014/main" xmlns="" id="{C03A5809-2854-DAF6-4106-9AB116EE4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40" y="0"/>
            <a:ext cx="2438400" cy="1828800"/>
          </a:xfrm>
          <a:prstGeom prst="rect">
            <a:avLst/>
          </a:prstGeom>
        </p:spPr>
      </p:pic>
      <p:pic>
        <p:nvPicPr>
          <p:cNvPr id="14" name="Image 13" descr="Une image contenant sport, plein air, herbe, compétition sportive&#10;&#10;Le contenu généré par l’IA peut être incorrect.">
            <a:extLst>
              <a:ext uri="{FF2B5EF4-FFF2-40B4-BE49-F238E27FC236}">
                <a16:creationId xmlns:a16="http://schemas.microsoft.com/office/drawing/2014/main" xmlns="" id="{CD44C6D3-C999-CF73-B0EE-A6ADF900A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80" y="0"/>
            <a:ext cx="2438400" cy="1828800"/>
          </a:xfrm>
          <a:prstGeom prst="rect">
            <a:avLst/>
          </a:prstGeom>
        </p:spPr>
      </p:pic>
      <p:pic>
        <p:nvPicPr>
          <p:cNvPr id="16" name="Image 15" descr="Une image contenant personne, plein air, herbe, habits&#10;&#10;Le contenu généré par l’IA peut être incorrect.">
            <a:extLst>
              <a:ext uri="{FF2B5EF4-FFF2-40B4-BE49-F238E27FC236}">
                <a16:creationId xmlns:a16="http://schemas.microsoft.com/office/drawing/2014/main" xmlns="" id="{B46A716E-051E-7EA3-5249-9548015F9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20" y="0"/>
            <a:ext cx="2411751" cy="1808813"/>
          </a:xfrm>
          <a:prstGeom prst="rect">
            <a:avLst/>
          </a:prstGeom>
        </p:spPr>
      </p:pic>
      <p:pic>
        <p:nvPicPr>
          <p:cNvPr id="18" name="Image 17" descr="Une image contenant plein air, herbe, personne, habits&#10;&#10;Le contenu généré par l’IA peut être incorrect.">
            <a:extLst>
              <a:ext uri="{FF2B5EF4-FFF2-40B4-BE49-F238E27FC236}">
                <a16:creationId xmlns:a16="http://schemas.microsoft.com/office/drawing/2014/main" xmlns="" id="{B28254A4-8728-9B7E-096D-55FA08F6F0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0177" y="2075543"/>
            <a:ext cx="2612570" cy="1959428"/>
          </a:xfrm>
          <a:prstGeom prst="rect">
            <a:avLst/>
          </a:prstGeom>
        </p:spPr>
      </p:pic>
      <p:pic>
        <p:nvPicPr>
          <p:cNvPr id="20" name="Image 19" descr="Une image contenant personne, compétition sportive, sport, habits&#10;&#10;Le contenu généré par l’IA peut être incorrect.">
            <a:extLst>
              <a:ext uri="{FF2B5EF4-FFF2-40B4-BE49-F238E27FC236}">
                <a16:creationId xmlns:a16="http://schemas.microsoft.com/office/drawing/2014/main" xmlns="" id="{462A92CF-6EDA-01F9-5DE0-30C676EC22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16" y="2075543"/>
            <a:ext cx="2027361" cy="1959428"/>
          </a:xfrm>
          <a:prstGeom prst="rect">
            <a:avLst/>
          </a:prstGeom>
        </p:spPr>
      </p:pic>
      <p:pic>
        <p:nvPicPr>
          <p:cNvPr id="22" name="Image 21" descr="Une image contenant herbe, personne, sport, plein air&#10;&#10;Le contenu généré par l’IA peut être incorrect.">
            <a:extLst>
              <a:ext uri="{FF2B5EF4-FFF2-40B4-BE49-F238E27FC236}">
                <a16:creationId xmlns:a16="http://schemas.microsoft.com/office/drawing/2014/main" xmlns="" id="{17CFA65F-DFF4-B3E5-B082-05FA6E28AC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49" y="2075543"/>
            <a:ext cx="1831411" cy="1959428"/>
          </a:xfrm>
          <a:prstGeom prst="rect">
            <a:avLst/>
          </a:prstGeom>
        </p:spPr>
      </p:pic>
      <p:pic>
        <p:nvPicPr>
          <p:cNvPr id="24" name="Image 23" descr="Une image contenant plein air, personne, sport, compétition sportive&#10;&#10;Le contenu généré par l’IA peut être incorrect.">
            <a:extLst>
              <a:ext uri="{FF2B5EF4-FFF2-40B4-BE49-F238E27FC236}">
                <a16:creationId xmlns:a16="http://schemas.microsoft.com/office/drawing/2014/main" xmlns="" id="{ACD2B964-5FBA-A1FD-19E7-DD0C2E9825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73" y="4287607"/>
            <a:ext cx="2825173" cy="2118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603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CA1036E-0D93-35A2-D90E-C7EA66448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3AA4226-2BE3-D696-7914-0B7DD31AB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856" y="1261331"/>
            <a:ext cx="3179146" cy="2786430"/>
          </a:xfrm>
        </p:spPr>
        <p:txBody>
          <a:bodyPr>
            <a:normAutofit/>
          </a:bodyPr>
          <a:lstStyle/>
          <a:p>
            <a:r>
              <a:rPr lang="fr-FR" sz="4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Bienvenue à toutes et à tous</a:t>
            </a:r>
            <a:r>
              <a:rPr lang="fr-FR" sz="4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04E84B3F-45F1-B4CC-0FC5-FBBE2A6F6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375" y="4047760"/>
            <a:ext cx="3179628" cy="1548909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8DFD60CB-C886-B368-9F01-B961D5867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1" r="-3" b="3134"/>
          <a:stretch>
            <a:fillRect/>
          </a:stretch>
        </p:blipFill>
        <p:spPr>
          <a:xfrm>
            <a:off x="1120923" y="936044"/>
            <a:ext cx="4973212" cy="433534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EF83B60B-FB27-462B-A3CD-E743915C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9077"/>
            <a:ext cx="6205564" cy="3751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197390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E1B05EBA-00CA-FD46-B463-8936F6500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027" y="1750607"/>
            <a:ext cx="993227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u="sng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 KIDS 2026</a:t>
            </a:r>
            <a:endParaRPr kumimoji="0" lang="fr-FR" altLang="fr-FR" sz="1800" b="1" i="0" u="sng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dirty="0"/>
          </a:p>
          <a:p>
            <a:pPr algn="ctr"/>
            <a:r>
              <a:rPr lang="fr-FR" dirty="0"/>
              <a:t>Dimanche 1 février 2026 : Golf de LA DRÔME PROVENÇALE</a:t>
            </a:r>
          </a:p>
          <a:p>
            <a:pPr algn="ctr"/>
            <a:r>
              <a:rPr lang="fr-FR" dirty="0"/>
              <a:t>Dimanche 8 mars 2026 : Golf de VALENCE SAINT-DIDIER</a:t>
            </a:r>
          </a:p>
          <a:p>
            <a:pPr algn="ctr"/>
            <a:r>
              <a:rPr lang="fr-FR" dirty="0"/>
              <a:t>Dimanche 29 mars : EASY GOLF</a:t>
            </a:r>
          </a:p>
          <a:p>
            <a:pPr algn="ctr"/>
            <a:r>
              <a:rPr lang="fr-FR" dirty="0"/>
              <a:t>Dimanche 12 avril : Golf SAINT-CLAIR</a:t>
            </a:r>
          </a:p>
          <a:p>
            <a:pPr algn="ctr"/>
            <a:r>
              <a:rPr lang="fr-FR" dirty="0"/>
              <a:t>Dimanche 6 juillet 2025 : Golf de BOURNET</a:t>
            </a:r>
          </a:p>
          <a:p>
            <a:pPr algn="ctr"/>
            <a:r>
              <a:rPr lang="fr-FR" dirty="0"/>
              <a:t>Dimanche 26 avril : Golf de LA VALDAINE</a:t>
            </a:r>
          </a:p>
          <a:p>
            <a:pPr algn="ctr"/>
            <a:endParaRPr lang="fr-FR" altLang="fr-F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alt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Reste à déterminer, TOUR KIDS dans les golfs d’ALBON et des CHANALETS.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4E5A06-AE2A-5F4A-8300-7A5C2C05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869" y="0"/>
            <a:ext cx="11937657" cy="1481260"/>
          </a:xfrm>
        </p:spPr>
        <p:txBody>
          <a:bodyPr/>
          <a:lstStyle/>
          <a:p>
            <a:r>
              <a:rPr lang="fr-FR" dirty="0"/>
              <a:t>           </a:t>
            </a:r>
            <a:endParaRPr lang="fr-FR" sz="36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3C0F613-C135-9E46-BEF1-1FFE2CAD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0A2193A2-A77F-944D-95C5-6F7C92FB4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" y="0"/>
            <a:ext cx="1834075" cy="165576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F9F32CF6-FD60-0F48-A8FF-DBF7F11CA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557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04425F7-3BA2-464A-96A8-BEDF846C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8773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6E2CAC-4E96-4606-8BBA-F02CA4C13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72" y="160164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6551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4A770C-659A-7F4D-D3ED-8F013FADF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652" y="1417729"/>
            <a:ext cx="10003911" cy="44830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/>
              <a:t>Les classements du Tour Kids sont adressés, après chaque étape, aux pros et aux référents des écoles de golf. </a:t>
            </a:r>
          </a:p>
          <a:p>
            <a:pPr marL="0" indent="0" algn="ctr">
              <a:buNone/>
            </a:pPr>
            <a:r>
              <a:rPr lang="fr-FR" dirty="0"/>
              <a:t>Les résultats et les classements sont publiés sur le site du Comité et sur la page Facebook de la commissions Jeunes du Comité.</a:t>
            </a:r>
          </a:p>
          <a:p>
            <a:pPr marL="0" indent="0" algn="ctr">
              <a:buNone/>
            </a:pPr>
            <a:r>
              <a:rPr lang="fr-FR" dirty="0"/>
              <a:t>Les médailles individuelles et par équipe sont remises </a:t>
            </a:r>
            <a:r>
              <a:rPr lang="fr-FR" dirty="0">
                <a:solidFill>
                  <a:srgbClr val="FF0000"/>
                </a:solidFill>
              </a:rPr>
              <a:t>à l’issue de toutes les étapes </a:t>
            </a:r>
            <a:r>
              <a:rPr lang="fr-FR" dirty="0"/>
              <a:t>lors d’une manifestation des écoles de golf ou lors des assemblées générales des AS.</a:t>
            </a:r>
          </a:p>
          <a:p>
            <a:pPr marL="0" indent="0" algn="ctr">
              <a:buNone/>
            </a:pPr>
            <a:r>
              <a:rPr lang="fr-FR" dirty="0"/>
              <a:t>Pour le Tour Kids 2024/2025, le classement par équipes était le suivant :</a:t>
            </a:r>
            <a:endParaRPr lang="fr-FR" sz="1600" dirty="0"/>
          </a:p>
          <a:p>
            <a:pPr marL="0" indent="0" algn="ctr">
              <a:buNone/>
            </a:pPr>
            <a:r>
              <a:rPr lang="fr-FR" sz="1600" dirty="0"/>
              <a:t>1er : VALENCE SAINT-DIDIER</a:t>
            </a:r>
          </a:p>
          <a:p>
            <a:pPr marL="0" indent="0" algn="ctr">
              <a:buNone/>
            </a:pPr>
            <a:r>
              <a:rPr lang="fr-FR" sz="1600" dirty="0"/>
              <a:t>2</a:t>
            </a:r>
            <a:r>
              <a:rPr lang="fr-FR" sz="1600" baseline="30000" dirty="0"/>
              <a:t>ème</a:t>
            </a:r>
            <a:r>
              <a:rPr lang="fr-FR" sz="1600" dirty="0"/>
              <a:t> : CHANALETS</a:t>
            </a:r>
          </a:p>
          <a:p>
            <a:pPr marL="0" indent="0" algn="ctr">
              <a:buNone/>
            </a:pPr>
            <a:r>
              <a:rPr lang="fr-FR" sz="1600" dirty="0"/>
              <a:t>3</a:t>
            </a:r>
            <a:r>
              <a:rPr lang="fr-FR" sz="1600" baseline="30000" dirty="0"/>
              <a:t>ème</a:t>
            </a:r>
            <a:r>
              <a:rPr lang="fr-FR" sz="1600" dirty="0"/>
              <a:t> : VALDAINE</a:t>
            </a:r>
          </a:p>
          <a:p>
            <a:pPr marL="0" indent="0" algn="ctr">
              <a:buNone/>
            </a:pPr>
            <a:r>
              <a:rPr lang="fr-FR" sz="1600" dirty="0"/>
              <a:t>4</a:t>
            </a:r>
            <a:r>
              <a:rPr lang="fr-FR" sz="1600" baseline="30000" dirty="0"/>
              <a:t>ème</a:t>
            </a:r>
            <a:r>
              <a:rPr lang="fr-FR" sz="1600" dirty="0"/>
              <a:t> : BOURNET</a:t>
            </a:r>
          </a:p>
          <a:p>
            <a:pPr marL="0" indent="0" algn="ctr">
              <a:buNone/>
            </a:pPr>
            <a:r>
              <a:rPr lang="fr-FR" sz="1600" dirty="0"/>
              <a:t>5</a:t>
            </a:r>
            <a:r>
              <a:rPr lang="fr-FR" sz="1600" baseline="30000" dirty="0"/>
              <a:t>ème</a:t>
            </a:r>
            <a:r>
              <a:rPr lang="fr-FR" sz="1600" dirty="0"/>
              <a:t> : SAINT-CLAIR</a:t>
            </a:r>
          </a:p>
          <a:p>
            <a:pPr marL="0" indent="0" algn="ctr">
              <a:buNone/>
            </a:pPr>
            <a:r>
              <a:rPr lang="fr-FR" sz="1600" dirty="0"/>
              <a:t>6</a:t>
            </a:r>
            <a:r>
              <a:rPr lang="fr-FR" sz="1600" baseline="30000" dirty="0"/>
              <a:t>ème</a:t>
            </a:r>
            <a:r>
              <a:rPr lang="fr-FR" sz="1600" dirty="0"/>
              <a:t> : ALBON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78FBD2A-15C3-BB6C-72F5-0E030E19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846" y="6400422"/>
            <a:ext cx="6799100" cy="305178"/>
          </a:xfrm>
        </p:spPr>
        <p:txBody>
          <a:bodyPr/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6" name="Image 5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0A2193A2-A77F-944D-95C5-6F7C92FB4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" y="0"/>
            <a:ext cx="1711842" cy="1552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834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62819F-900C-4C8E-25B8-F5220F5B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3" y="232305"/>
            <a:ext cx="8596668" cy="141938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32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CHAMPIONNATS Poussins, Benjamins et Minimes</a:t>
            </a:r>
            <a:br>
              <a:rPr lang="fr-FR" sz="32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et 23 avril 2025 à CHARMEIL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C758CDC-7B80-8C37-4D71-CE0537EA1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76F911F-61EA-C0B1-15D6-828E796E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631" y="6224954"/>
            <a:ext cx="6705315" cy="400741"/>
          </a:xfrm>
        </p:spPr>
        <p:txBody>
          <a:bodyPr/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DFF20C0C-5DE9-8D2C-E6EB-4C44B00A6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" y="-11243"/>
            <a:ext cx="1834075" cy="16557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2EAC29E-2DB0-65DC-D322-FDBFAB714DEA}"/>
              </a:ext>
            </a:extLst>
          </p:cNvPr>
          <p:cNvSpPr txBox="1"/>
          <p:nvPr/>
        </p:nvSpPr>
        <p:spPr>
          <a:xfrm>
            <a:off x="2200275" y="1644519"/>
            <a:ext cx="77819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b="1" dirty="0">
              <a:solidFill>
                <a:srgbClr val="FF404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FF4040"/>
                </a:solidFill>
                <a:latin typeface="+mj-lt"/>
                <a:cs typeface="Arial" panose="020B0604020202020204" pitchFamily="34" charset="0"/>
              </a:rPr>
              <a:t>Poussins Garçons</a:t>
            </a:r>
            <a:endParaRPr lang="fr-FR" altLang="fr-FR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 </a:t>
            </a: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1er Léon ROUBINET / VALDAINE (champion)</a:t>
            </a:r>
            <a:endParaRPr lang="fr-FR" altLang="fr-FR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FF4040"/>
                </a:solidFill>
                <a:latin typeface="+mj-lt"/>
                <a:cs typeface="Arial" panose="020B0604020202020204" pitchFamily="34" charset="0"/>
              </a:rPr>
              <a:t>Benjamines</a:t>
            </a:r>
            <a:endParaRPr lang="fr-FR" altLang="fr-FR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 </a:t>
            </a: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1ère Nina GAULIER / VSD (championne)</a:t>
            </a:r>
            <a:endParaRPr lang="fr-FR" altLang="fr-FR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 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FF4040"/>
                </a:solidFill>
                <a:latin typeface="+mj-lt"/>
                <a:cs typeface="Arial" panose="020B0604020202020204" pitchFamily="34" charset="0"/>
              </a:rPr>
              <a:t>Minimes Garçons</a:t>
            </a:r>
            <a:endParaRPr lang="fr-FR" altLang="fr-FR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 </a:t>
            </a: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1er Nathan TORTEL / CHANALETS (champion)</a:t>
            </a:r>
            <a:endParaRPr lang="fr-FR" altLang="fr-FR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2ème Léo DAUVIER / CHANALETS</a:t>
            </a:r>
            <a:endParaRPr lang="fr-FR" altLang="fr-FR" sz="1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3ème Yann TOURNEMELLE / CHANALETS</a:t>
            </a: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En 2026, Ces championnats auront lieu les 7 et 8 avril, toujours au golf de CHARMEIL.</a:t>
            </a: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lvl="0" defTabSz="91440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Nouveauté 2026: le 8 avril, toujours à CHARMEIL, les U8 et Poucets participeront au championnat </a:t>
            </a:r>
            <a:r>
              <a:rPr lang="fr-FR" altLang="fr-FR" sz="14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inter-départemental</a:t>
            </a:r>
            <a:r>
              <a:rPr lang="fr-FR" altLang="fr-FR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comptant pour le mérite Jeunes.</a:t>
            </a:r>
            <a:endParaRPr lang="fr-FR" altLang="fr-FR" sz="14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DD105A-7BA6-3D0B-1519-919163F8E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8674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E98F54-8515-D884-530E-7809D74EF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676" y="365126"/>
            <a:ext cx="8311661" cy="928148"/>
          </a:xfrm>
        </p:spPr>
        <p:txBody>
          <a:bodyPr>
            <a:noAutofit/>
          </a:bodyPr>
          <a:lstStyle/>
          <a:p>
            <a:pPr algn="ctr"/>
            <a:r>
              <a:rPr lang="fr-FR" sz="32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CHAMPIONNAT</a:t>
            </a:r>
            <a:r>
              <a:rPr lang="fr-FR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U8 et Poucets</a:t>
            </a:r>
            <a:br>
              <a:rPr lang="fr-FR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mai 2025 au golf de LA </a:t>
            </a:r>
            <a:r>
              <a:rPr lang="fr-FR" b="1" u="sng" dirty="0">
                <a:solidFill>
                  <a:schemeClr val="accent2"/>
                </a:solidFill>
              </a:rPr>
              <a:t>VALDAINE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DC60356-6309-A6CE-CD6F-BCE894FCE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11" y="1551599"/>
            <a:ext cx="10534403" cy="52521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884C7B3-ACD4-2DAC-6FA1-2B8B8704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47" y="6492874"/>
            <a:ext cx="6955399" cy="310833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8D91E58B-F407-1659-FD12-BE5CD4CA9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" y="0"/>
            <a:ext cx="1834075" cy="16557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482F230-20AC-9AA3-7393-2F16037A3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0DB315D-CA12-5B78-351F-C393E5E796C0}"/>
              </a:ext>
            </a:extLst>
          </p:cNvPr>
          <p:cNvSpPr txBox="1"/>
          <p:nvPr/>
        </p:nvSpPr>
        <p:spPr>
          <a:xfrm>
            <a:off x="1236409" y="1493360"/>
            <a:ext cx="1093604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18 trous </a:t>
            </a:r>
          </a:p>
          <a:p>
            <a:endParaRPr lang="fr-FR" sz="1100" dirty="0"/>
          </a:p>
          <a:p>
            <a:r>
              <a:rPr lang="fr-FR" sz="1100" b="1" dirty="0"/>
              <a:t>POUCETS :</a:t>
            </a:r>
          </a:p>
          <a:p>
            <a:r>
              <a:rPr lang="fr-FR" sz="1100" dirty="0"/>
              <a:t>1</a:t>
            </a:r>
            <a:r>
              <a:rPr lang="fr-FR" sz="1100" baseline="30000" dirty="0"/>
              <a:t>er</a:t>
            </a:r>
            <a:r>
              <a:rPr lang="fr-FR" sz="1100" dirty="0"/>
              <a:t> : Jules GUILLARD de VALENCE SAINT-DIDIER</a:t>
            </a:r>
          </a:p>
          <a:p>
            <a:r>
              <a:rPr lang="fr-FR" sz="1100" dirty="0"/>
              <a:t>2</a:t>
            </a:r>
            <a:r>
              <a:rPr lang="fr-FR" sz="1100" baseline="30000" dirty="0"/>
              <a:t>ème</a:t>
            </a:r>
            <a:r>
              <a:rPr lang="fr-FR" sz="1100" dirty="0"/>
              <a:t> : Lysandre PIPPARELLI de VALENCE SAINT-DIDIER</a:t>
            </a:r>
          </a:p>
          <a:p>
            <a:endParaRPr lang="fr-FR" sz="1100" dirty="0"/>
          </a:p>
          <a:p>
            <a:r>
              <a:rPr lang="fr-FR" sz="1100" b="1" dirty="0"/>
              <a:t>9 trous </a:t>
            </a:r>
          </a:p>
          <a:p>
            <a:endParaRPr lang="fr-FR" sz="1100" dirty="0"/>
          </a:p>
          <a:p>
            <a:r>
              <a:rPr lang="fr-FR" sz="1100" b="1" dirty="0"/>
              <a:t>U8 Garçons :</a:t>
            </a:r>
          </a:p>
          <a:p>
            <a:r>
              <a:rPr lang="fr-FR" sz="1100" dirty="0"/>
              <a:t>1</a:t>
            </a:r>
            <a:r>
              <a:rPr lang="fr-FR" sz="1100" baseline="30000" dirty="0"/>
              <a:t>er</a:t>
            </a:r>
            <a:r>
              <a:rPr lang="fr-FR" sz="1100" dirty="0"/>
              <a:t>  : </a:t>
            </a:r>
            <a:r>
              <a:rPr lang="fr-FR" sz="1100" dirty="0" err="1"/>
              <a:t>Iannis</a:t>
            </a:r>
            <a:r>
              <a:rPr lang="fr-FR" sz="1100" dirty="0"/>
              <a:t> POLUS de LA VALDAINE</a:t>
            </a:r>
          </a:p>
          <a:p>
            <a:r>
              <a:rPr lang="fr-FR" sz="1100" dirty="0"/>
              <a:t>2</a:t>
            </a:r>
            <a:r>
              <a:rPr lang="fr-FR" sz="1100" baseline="30000" dirty="0"/>
              <a:t>ème</a:t>
            </a:r>
            <a:r>
              <a:rPr lang="fr-FR" sz="1100" dirty="0"/>
              <a:t> : Gary CHAVAS-PERRET des CHANALETS</a:t>
            </a:r>
          </a:p>
          <a:p>
            <a:r>
              <a:rPr lang="fr-FR" sz="1100" dirty="0"/>
              <a:t>3</a:t>
            </a:r>
            <a:r>
              <a:rPr lang="fr-FR" sz="1100" baseline="30000" dirty="0"/>
              <a:t>ème</a:t>
            </a:r>
            <a:r>
              <a:rPr lang="fr-FR" sz="1100" dirty="0"/>
              <a:t> : </a:t>
            </a:r>
            <a:r>
              <a:rPr lang="fr-FR" sz="1100" dirty="0" err="1"/>
              <a:t>Miliau</a:t>
            </a:r>
            <a:r>
              <a:rPr lang="fr-FR" sz="1100" dirty="0"/>
              <a:t> LAUGIER de VALENCE SAINT-DIDIER </a:t>
            </a:r>
          </a:p>
          <a:p>
            <a:endParaRPr lang="fr-FR" sz="1100" dirty="0"/>
          </a:p>
          <a:p>
            <a:r>
              <a:rPr lang="fr-FR" sz="1100" b="1" dirty="0"/>
              <a:t>U8 Filles :</a:t>
            </a:r>
          </a:p>
          <a:p>
            <a:r>
              <a:rPr lang="fr-FR" sz="1100" dirty="0"/>
              <a:t>1</a:t>
            </a:r>
            <a:r>
              <a:rPr lang="fr-FR" sz="1100" baseline="30000" dirty="0"/>
              <a:t>ère</a:t>
            </a:r>
            <a:r>
              <a:rPr lang="fr-FR" sz="1100" dirty="0"/>
              <a:t> : Léa PAULET-DUMAS du BOURNET</a:t>
            </a:r>
          </a:p>
          <a:p>
            <a:r>
              <a:rPr lang="fr-FR" sz="1100" dirty="0"/>
              <a:t>2</a:t>
            </a:r>
            <a:r>
              <a:rPr lang="fr-FR" sz="1100" baseline="30000" dirty="0"/>
              <a:t>ème</a:t>
            </a:r>
            <a:r>
              <a:rPr lang="fr-FR" sz="1100" dirty="0"/>
              <a:t> : </a:t>
            </a:r>
            <a:r>
              <a:rPr lang="fr-FR" sz="1100" dirty="0" err="1"/>
              <a:t>Izya</a:t>
            </a:r>
            <a:r>
              <a:rPr lang="fr-FR" sz="1100" dirty="0"/>
              <a:t> POLUS de LA VALDAINE</a:t>
            </a:r>
          </a:p>
          <a:p>
            <a:endParaRPr lang="fr-FR" sz="1100" dirty="0"/>
          </a:p>
          <a:p>
            <a:r>
              <a:rPr lang="fr-FR" sz="1100" b="1" dirty="0"/>
              <a:t>POUCETS :</a:t>
            </a:r>
          </a:p>
          <a:p>
            <a:r>
              <a:rPr lang="fr-FR" sz="1100" dirty="0"/>
              <a:t>1</a:t>
            </a:r>
            <a:r>
              <a:rPr lang="fr-FR" sz="1100" baseline="30000" dirty="0"/>
              <a:t>er</a:t>
            </a:r>
            <a:r>
              <a:rPr lang="fr-FR" sz="1100" dirty="0"/>
              <a:t> : Martin DELARBRE des CHANALETS</a:t>
            </a:r>
          </a:p>
          <a:p>
            <a:r>
              <a:rPr lang="fr-FR" sz="1100" dirty="0"/>
              <a:t>2</a:t>
            </a:r>
            <a:r>
              <a:rPr lang="fr-FR" sz="1100" baseline="30000" dirty="0"/>
              <a:t>ème</a:t>
            </a:r>
            <a:r>
              <a:rPr lang="fr-FR" sz="1100" dirty="0"/>
              <a:t> : Léo-Paul CHATELAIN des CHANALETS</a:t>
            </a:r>
          </a:p>
          <a:p>
            <a:r>
              <a:rPr lang="fr-FR" sz="1100" dirty="0"/>
              <a:t>3</a:t>
            </a:r>
            <a:r>
              <a:rPr lang="fr-FR" sz="1100" baseline="30000" dirty="0"/>
              <a:t>ème</a:t>
            </a:r>
            <a:r>
              <a:rPr lang="fr-FR" sz="1100" dirty="0"/>
              <a:t> : </a:t>
            </a:r>
            <a:r>
              <a:rPr lang="fr-FR" sz="1100" dirty="0" err="1"/>
              <a:t>Haron</a:t>
            </a:r>
            <a:r>
              <a:rPr lang="fr-FR" sz="1100" dirty="0"/>
              <a:t> GAHA d’ALBON</a:t>
            </a:r>
          </a:p>
          <a:p>
            <a:endParaRPr lang="fr-FR" sz="1100" dirty="0"/>
          </a:p>
          <a:p>
            <a:r>
              <a:rPr lang="fr-FR" sz="1100" b="1" dirty="0"/>
              <a:t>POUCETTES :</a:t>
            </a:r>
          </a:p>
          <a:p>
            <a:r>
              <a:rPr lang="fr-FR" sz="1100" dirty="0"/>
              <a:t>1</a:t>
            </a:r>
            <a:r>
              <a:rPr lang="fr-FR" sz="1100" baseline="30000" dirty="0"/>
              <a:t>ère</a:t>
            </a:r>
            <a:r>
              <a:rPr lang="fr-FR" sz="1100" dirty="0"/>
              <a:t> : Victoria CHAMPALLE des CHANALETS</a:t>
            </a:r>
          </a:p>
          <a:p>
            <a:r>
              <a:rPr lang="fr-FR" sz="1100" dirty="0"/>
              <a:t>2</a:t>
            </a:r>
            <a:r>
              <a:rPr lang="fr-FR" sz="1100" baseline="30000" dirty="0"/>
              <a:t>ème</a:t>
            </a:r>
            <a:r>
              <a:rPr lang="fr-FR" sz="1100" dirty="0"/>
              <a:t> : Lou LOPEZ de LA VALDAINE</a:t>
            </a:r>
          </a:p>
          <a:p>
            <a:endParaRPr lang="fr-FR" sz="1200" dirty="0"/>
          </a:p>
          <a:p>
            <a:r>
              <a:rPr lang="fr-FR" sz="1600" dirty="0"/>
              <a:t>En 2026, le championnat départemental U8 poucets aura lieu le 26 avril au golf de LA VALDAINE (en même temps que le TOUR KIDS</a:t>
            </a:r>
            <a:r>
              <a:rPr lang="fr-FR" sz="1600" dirty="0" smtClean="0"/>
              <a:t>)</a:t>
            </a:r>
            <a:endParaRPr lang="fr-FR" sz="1600" dirty="0"/>
          </a:p>
        </p:txBody>
      </p:sp>
    </p:spTree>
    <p:extLst>
      <p:ext uri="{BB962C8B-B14F-4D97-AF65-F5344CB8AC3E}">
        <p14:creationId xmlns="" xmlns:p14="http://schemas.microsoft.com/office/powerpoint/2010/main" val="83617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423CEE-57ED-34A1-7E0B-FC9A8FA3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20" y="-33417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 TO AURA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6301F86-C1F7-C560-D883-F172E237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655762"/>
            <a:ext cx="11658471" cy="48831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En 2025, la ligue AURA a initié un nouveau circuit pour les U8 et Poucets: La RACE TO AURA.</a:t>
            </a:r>
          </a:p>
          <a:p>
            <a:pPr marL="0" indent="0">
              <a:buNone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6 étapes ( VSD, FOREZ, CHARMEIL, BEAUJOLAIS, TROIS VALLONS, CHASSIEU)</a:t>
            </a:r>
          </a:p>
          <a:p>
            <a:pPr marL="0" indent="0">
              <a:buNone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Ont participé à ce circuit qui est reconduit pour 2026:</a:t>
            </a:r>
          </a:p>
          <a:p>
            <a:pPr>
              <a:buFontTx/>
              <a:buChar char="-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Léa PAULET-DUMAS du CHÂTEAU DE BOURNET</a:t>
            </a:r>
          </a:p>
          <a:p>
            <a:pPr>
              <a:buFontTx/>
              <a:buChar char="-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Gary CHAVAS-PERRET des CHANALETS</a:t>
            </a:r>
          </a:p>
          <a:p>
            <a:pPr>
              <a:buFontTx/>
              <a:buChar char="-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Valentin NOGIER de LA VALDAINE</a:t>
            </a:r>
          </a:p>
          <a:p>
            <a:pPr>
              <a:buFontTx/>
              <a:buChar char="-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Victoria CHAMPALLE des CHANALETS</a:t>
            </a:r>
          </a:p>
          <a:p>
            <a:pPr>
              <a:buFontTx/>
              <a:buChar char="-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Ugo NAZZI de VSD</a:t>
            </a:r>
          </a:p>
          <a:p>
            <a:pPr>
              <a:buFontTx/>
              <a:buChar char="-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Clarence </a:t>
            </a:r>
            <a:r>
              <a:rPr lang="fr-FR" sz="1700">
                <a:latin typeface="Arial" panose="020B0604020202020204" pitchFamily="34" charset="0"/>
                <a:cs typeface="Arial" panose="020B0604020202020204" pitchFamily="34" charset="0"/>
              </a:rPr>
              <a:t>PHILIPPE des CHANALETS</a:t>
            </a:r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Iannis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POLUS de LA VALDAINE</a:t>
            </a:r>
          </a:p>
          <a:p>
            <a:pPr>
              <a:buFontTx/>
              <a:buChar char="-"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Nolan POUGNARD de VSD</a:t>
            </a:r>
          </a:p>
          <a:p>
            <a:pPr>
              <a:buFontTx/>
              <a:buChar char="-"/>
            </a:pP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Izya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POLUS de LA VALDAINE</a:t>
            </a:r>
          </a:p>
          <a:p>
            <a:pPr marL="0" indent="0">
              <a:buNone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6 étapes prévues en 2026 (VSD, CHARMEIL, CHASSIEU, BEAUJOLAIS, VOLCANS, TROIS VALLONS)</a:t>
            </a:r>
          </a:p>
          <a:p>
            <a:pPr marL="0" indent="0">
              <a:buNone/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À la suite de chaque étape, la ligue AURA met à jour un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qualificatif pour l’Amundi Evian Kids avec les quotas suivants : 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8 ans mixte (2018) : 1 place, 9 ans mixte (2017) : 1 place, 10 ans Filles (2016) : 1 place, 10 ans Garçons (2016) : 1 place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D7513EF-4879-ACC7-8BF3-798FEB0C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616" y="6214032"/>
            <a:ext cx="6884330" cy="491567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6" name="Image 5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30F1DE62-8C5E-F390-4C37-3F97BC8E6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0"/>
            <a:ext cx="1834075" cy="16557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D1CA846-F16B-C6F9-B614-0864F1D4A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9236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0B147AA-7A47-E643-6088-C94B4899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405" y="570016"/>
            <a:ext cx="7182238" cy="1120672"/>
          </a:xfrm>
        </p:spPr>
        <p:txBody>
          <a:bodyPr>
            <a:normAutofit/>
          </a:bodyPr>
          <a:lstStyle/>
          <a:p>
            <a:pPr algn="ctr"/>
            <a:r>
              <a:rPr lang="fr-FR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TROPHÉE PARENT/ENFANT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125F048-9012-201A-4F14-B51EA160F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50031" cy="4776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000" dirty="0"/>
              <a:t>Seulement 2</a:t>
            </a:r>
            <a:r>
              <a:rPr lang="fr-FR" sz="2000" b="1" dirty="0"/>
              <a:t> </a:t>
            </a:r>
            <a:r>
              <a:rPr lang="fr-FR" sz="2000" dirty="0"/>
              <a:t>rencontres ont eu lieu en 2025 :</a:t>
            </a:r>
          </a:p>
          <a:p>
            <a:pPr algn="just">
              <a:buFontTx/>
              <a:buChar char="-"/>
            </a:pPr>
            <a:r>
              <a:rPr lang="fr-FR" sz="2000" dirty="0"/>
              <a:t>le 18 juin au Château de </a:t>
            </a:r>
            <a:r>
              <a:rPr lang="fr-FR" sz="2000" dirty="0" err="1"/>
              <a:t>Bournet</a:t>
            </a:r>
            <a:endParaRPr lang="fr-FR" sz="2000" dirty="0"/>
          </a:p>
          <a:p>
            <a:pPr algn="just">
              <a:buFontTx/>
              <a:buChar char="-"/>
            </a:pPr>
            <a:r>
              <a:rPr lang="fr-FR" sz="2000" dirty="0"/>
              <a:t>le 24 septembre à La </a:t>
            </a:r>
            <a:r>
              <a:rPr lang="fr-FR" sz="2000" dirty="0" err="1"/>
              <a:t>Valdaine</a:t>
            </a:r>
            <a:endParaRPr lang="fr-FR" sz="2000" dirty="0"/>
          </a:p>
          <a:p>
            <a:pPr marL="0" indent="0" algn="just">
              <a:buNone/>
            </a:pPr>
            <a:endParaRPr lang="fr-FR" sz="2000" dirty="0"/>
          </a:p>
          <a:p>
            <a:pPr marL="0" indent="0" algn="just">
              <a:buNone/>
            </a:pPr>
            <a:r>
              <a:rPr lang="fr-FR" sz="2000" dirty="0"/>
              <a:t>mais la formule est toujours très appréciée par les enfants et leurs parents. Merci aux golfs de nous accueillir </a:t>
            </a:r>
            <a:r>
              <a:rPr lang="fr-FR" sz="2000" dirty="0" smtClean="0"/>
              <a:t>pour cette </a:t>
            </a:r>
            <a:r>
              <a:rPr lang="fr-FR" sz="2000" dirty="0"/>
              <a:t>compétition familiale et merci aux bénévoles qui ont joué avec les enfants qui n’avaient pas de parents golfeurs.</a:t>
            </a:r>
          </a:p>
          <a:p>
            <a:pPr marL="0" indent="0" algn="just">
              <a:buNone/>
            </a:pPr>
            <a:endParaRPr lang="fr-FR" sz="2000" dirty="0"/>
          </a:p>
          <a:p>
            <a:pPr marL="0" indent="0" algn="just">
              <a:buNone/>
            </a:pPr>
            <a:r>
              <a:rPr lang="fr-FR" sz="2000" dirty="0"/>
              <a:t>Le </a:t>
            </a:r>
            <a:r>
              <a:rPr lang="fr-FR" sz="2000" dirty="0" smtClean="0"/>
              <a:t>Trophée </a:t>
            </a:r>
            <a:r>
              <a:rPr lang="fr-FR" sz="2000" dirty="0"/>
              <a:t>sera donc reconduit en 2026 avec 2 étapes à Albon (27 septembre) et au Château de Bournet (11 octobre)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A8AEB7D-8A76-C373-A132-F65B32A34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 du 28/03/2026 -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1CB7B663-0980-2181-61D8-92EADE070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169863"/>
            <a:ext cx="1834075" cy="1655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7615EC7-7DF7-09CE-D470-72523B4C3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2495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C6C50E8-09DD-F127-2ED3-9FE636E5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6" name="Image 5" descr="Une image contenant habits, personne, Visage humain, homme&#10;&#10;Le contenu généré par l’IA peut être incorrect.">
            <a:extLst>
              <a:ext uri="{FF2B5EF4-FFF2-40B4-BE49-F238E27FC236}">
                <a16:creationId xmlns:a16="http://schemas.microsoft.com/office/drawing/2014/main" xmlns="" id="{AEBD3D0C-C546-5218-B15D-920B57E9B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9851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D2987E-5DBC-7020-8887-347906E8E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E13873-98D8-0160-3378-7668860C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14" y="365125"/>
            <a:ext cx="7072188" cy="128111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u="sng" dirty="0">
                <a:solidFill>
                  <a:schemeClr val="accent2"/>
                </a:solidFill>
              </a:rPr>
              <a:t>CHALLENGE DES ÉCOLES DE GOLF</a:t>
            </a:r>
            <a:br>
              <a:rPr lang="fr-FR" b="1" u="sng" dirty="0">
                <a:solidFill>
                  <a:schemeClr val="accent2"/>
                </a:solidFill>
              </a:rPr>
            </a:br>
            <a:r>
              <a:rPr lang="fr-FR" b="1" u="sng" dirty="0">
                <a:solidFill>
                  <a:schemeClr val="accent2"/>
                </a:solidFill>
              </a:rPr>
              <a:t>2024/2025</a:t>
            </a:r>
            <a:r>
              <a:rPr lang="fr-FR" b="1" dirty="0">
                <a:solidFill>
                  <a:schemeClr val="accent2"/>
                </a:solidFill>
              </a:rPr>
              <a:t/>
            </a:r>
            <a:br>
              <a:rPr lang="fr-FR" b="1" dirty="0">
                <a:solidFill>
                  <a:schemeClr val="accent2"/>
                </a:solidFill>
              </a:rPr>
            </a:b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B83DC52-FEE8-2F6E-95AE-74A67A376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Depuis 2025, seules sont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prises en compte </a:t>
            </a:r>
            <a:r>
              <a:rPr lang="fr-FR" b="1" dirty="0"/>
              <a:t>les épreuves individuelles comptant pour l'index auxquelles les jeunes éligibles, de plus de 8 ans, participent (club, club voisin, département, ligue, circuit privé, etc.)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Pour le challenge 2024/2025 (année scolaire), le classement D/A est le suivant :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1: VALENCE ST DIDIER (12</a:t>
            </a:r>
            <a:r>
              <a:rPr lang="fr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AURA)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2: VALDAINE (25</a:t>
            </a:r>
            <a:r>
              <a:rPr lang="fr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AURA)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3: CHANALETS (28</a:t>
            </a:r>
            <a:r>
              <a:rPr lang="fr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AURA)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4: BOURNET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5: SAINT-CLAIR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DRÔME PROVENÇALE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7: BOURGET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8 : ALBON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0CB28EC-AE74-4E38-B590-24D284C7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48753A8-DE07-79A7-D9F2-E0F947ABA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4491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EF17F1-145D-A3E6-65B6-A525CDDC5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74A194-F4E1-88F7-4BB4-1D0C8280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14" y="365125"/>
            <a:ext cx="7072188" cy="128111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u="sng" dirty="0">
                <a:solidFill>
                  <a:schemeClr val="accent2"/>
                </a:solidFill>
              </a:rPr>
              <a:t>CHALLENGE DES ÉCOLES DE GOLF</a:t>
            </a:r>
            <a:br>
              <a:rPr lang="fr-FR" b="1" u="sng" dirty="0">
                <a:solidFill>
                  <a:schemeClr val="accent2"/>
                </a:solidFill>
              </a:rPr>
            </a:br>
            <a:r>
              <a:rPr lang="fr-FR" b="1" u="sng" dirty="0">
                <a:solidFill>
                  <a:schemeClr val="accent2"/>
                </a:solidFill>
              </a:rPr>
              <a:t>2025/2026</a:t>
            </a:r>
            <a:r>
              <a:rPr lang="fr-FR" b="1" dirty="0">
                <a:solidFill>
                  <a:schemeClr val="accent2"/>
                </a:solidFill>
              </a:rPr>
              <a:t/>
            </a:r>
            <a:br>
              <a:rPr lang="fr-FR" b="1" dirty="0">
                <a:solidFill>
                  <a:schemeClr val="accent2"/>
                </a:solidFill>
              </a:rPr>
            </a:b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E91AAF8-CF94-A1CA-149E-FFF068BF1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6238"/>
            <a:ext cx="8596668" cy="38807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dirty="0"/>
              <a:t>Classement D/A au 16 février 2026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Au niveau régional:</a:t>
            </a:r>
          </a:p>
          <a:p>
            <a:pPr marL="0" indent="0">
              <a:buNone/>
            </a:pPr>
            <a:r>
              <a:rPr lang="fr-FR" dirty="0"/>
              <a:t>18</a:t>
            </a:r>
            <a:r>
              <a:rPr lang="fr-FR" baseline="30000" dirty="0"/>
              <a:t>ème</a:t>
            </a:r>
            <a:r>
              <a:rPr lang="fr-FR" dirty="0"/>
              <a:t> : VSD</a:t>
            </a:r>
          </a:p>
          <a:p>
            <a:pPr marL="0" indent="0">
              <a:buNone/>
            </a:pPr>
            <a:r>
              <a:rPr lang="fr-FR" dirty="0"/>
              <a:t>22</a:t>
            </a:r>
            <a:r>
              <a:rPr lang="fr-FR" baseline="30000" dirty="0"/>
              <a:t>ème</a:t>
            </a:r>
            <a:r>
              <a:rPr lang="fr-FR" dirty="0"/>
              <a:t> : BOURNET</a:t>
            </a:r>
          </a:p>
          <a:p>
            <a:pPr marL="0" indent="0">
              <a:buNone/>
            </a:pPr>
            <a:r>
              <a:rPr lang="fr-FR" dirty="0"/>
              <a:t>36</a:t>
            </a:r>
            <a:r>
              <a:rPr lang="fr-FR" baseline="30000" dirty="0"/>
              <a:t>ème</a:t>
            </a:r>
            <a:r>
              <a:rPr lang="fr-FR" dirty="0"/>
              <a:t> : VSD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0108A7F-4F6D-3F50-26B4-1915CD4D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F867B40-0251-8569-ED8C-D745DF29B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E89D209-B37D-4A71-4546-AF74453CE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20" y="2160589"/>
            <a:ext cx="7772400" cy="18879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6423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A379ABD-E4AC-E41C-A5CF-B5AD90173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300" y="609600"/>
            <a:ext cx="7192701" cy="1320800"/>
          </a:xfrm>
        </p:spPr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Trophée des Petites Golfeuses et  des Petits Golfeurs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DAD5CF8-059F-4658-CDF5-D3E15CF2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Nous n’avons pas eu, en 2025, les effectifs pour participer à ce </a:t>
            </a:r>
            <a:r>
              <a:rPr lang="fr-FR" dirty="0" smtClean="0"/>
              <a:t>Trophée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Une compétition un mercredi des vacances scolaires (mercredi 29 octobre) ne semble pas pratique pour les parents de jeunes enfants (U8 et Poucets)</a:t>
            </a:r>
          </a:p>
          <a:p>
            <a:endParaRPr lang="fr-FR" dirty="0"/>
          </a:p>
          <a:p>
            <a:r>
              <a:rPr lang="fr-FR" dirty="0"/>
              <a:t>Merci à la Ligue d’avoir, pour 2026, fixé le TPG le samedi 17 octobre 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DD5C19E-30E8-58B7-5C29-2E29D837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638826A7-57B7-BBB8-5C1B-3231A4CF2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" y="182220"/>
            <a:ext cx="1834075" cy="1655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555E60B-735C-9B17-CAEC-D0EB8513B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459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286873"/>
            <a:ext cx="8673112" cy="919979"/>
          </a:xfrm>
        </p:spPr>
        <p:txBody>
          <a:bodyPr>
            <a:normAutofit/>
          </a:bodyPr>
          <a:lstStyle/>
          <a:p>
            <a:pPr algn="l"/>
            <a:r>
              <a:rPr lang="fr-FR" sz="4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Ordre du Jour</a:t>
            </a:r>
            <a:endParaRPr lang="fr-FR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55" y="248080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A296BA3-B63B-4BCE-912D-69644400E5C0}"/>
              </a:ext>
            </a:extLst>
          </p:cNvPr>
          <p:cNvSpPr txBox="1"/>
          <p:nvPr/>
        </p:nvSpPr>
        <p:spPr>
          <a:xfrm>
            <a:off x="2052688" y="1344856"/>
            <a:ext cx="867311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Approbation du PV de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l’AGO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mars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Rapport Moral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Rapport financier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Rapport de la Commission Jeunes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Rapport de la Commission Sportive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Rapport de la Responsable Féminine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Golf Scolaire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Golf d’Entreprise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Paragolf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Cotisations et redevances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Budget prévisionnel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Approbation des résolutions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Questions diverses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1176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Espace réservé du pied de page 3"/>
          <p:cNvSpPr txBox="1"/>
          <p:nvPr/>
        </p:nvSpPr>
        <p:spPr>
          <a:xfrm>
            <a:off x="755137" y="6108509"/>
            <a:ext cx="620617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rPr dirty="0" err="1"/>
              <a:t>Assemblée</a:t>
            </a:r>
            <a:r>
              <a:rPr dirty="0"/>
              <a:t> </a:t>
            </a:r>
            <a:r>
              <a:rPr dirty="0" err="1"/>
              <a:t>Générale</a:t>
            </a:r>
            <a:r>
              <a:rPr dirty="0"/>
              <a:t> du </a:t>
            </a:r>
            <a:r>
              <a:rPr dirty="0" smtClean="0"/>
              <a:t>28/0</a:t>
            </a:r>
            <a:r>
              <a:rPr lang="fr-FR" dirty="0" smtClean="0"/>
              <a:t>2</a:t>
            </a:r>
            <a:r>
              <a:rPr dirty="0" smtClean="0"/>
              <a:t>/2026 </a:t>
            </a:r>
            <a:r>
              <a:rPr dirty="0"/>
              <a:t>- www.comitegolfda.fr</a:t>
            </a:r>
          </a:p>
        </p:txBody>
      </p:sp>
      <p:sp>
        <p:nvSpPr>
          <p:cNvPr id="298" name="Titre 1"/>
          <p:cNvSpPr txBox="1">
            <a:spLocks noGrp="1"/>
          </p:cNvSpPr>
          <p:nvPr>
            <p:ph type="title"/>
          </p:nvPr>
        </p:nvSpPr>
        <p:spPr>
          <a:xfrm>
            <a:off x="2081299" y="609600"/>
            <a:ext cx="7192703" cy="1320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solidFill>
                  <a:schemeClr val="accent2"/>
                </a:solidFill>
              </a:defRPr>
            </a:lvl1pPr>
          </a:lstStyle>
          <a:p>
            <a:r>
              <a:t>TICAURA</a:t>
            </a:r>
          </a:p>
        </p:txBody>
      </p:sp>
      <p:sp>
        <p:nvSpPr>
          <p:cNvPr id="299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1246056" y="2907038"/>
            <a:ext cx="8596670" cy="3880773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Ugo</a:t>
            </a:r>
            <a:r>
              <a:rPr dirty="0"/>
              <a:t> </a:t>
            </a:r>
            <a:r>
              <a:rPr dirty="0" err="1"/>
              <a:t>Nazzi</a:t>
            </a:r>
            <a:r>
              <a:rPr dirty="0"/>
              <a:t> (VSD) </a:t>
            </a:r>
            <a:r>
              <a:rPr dirty="0" err="1"/>
              <a:t>termine</a:t>
            </a:r>
            <a:r>
              <a:rPr dirty="0"/>
              <a:t> </a:t>
            </a:r>
            <a:r>
              <a:rPr dirty="0" err="1"/>
              <a:t>meilleur</a:t>
            </a:r>
            <a:r>
              <a:rPr dirty="0"/>
              <a:t> </a:t>
            </a:r>
            <a:r>
              <a:rPr dirty="0" err="1"/>
              <a:t>garçon</a:t>
            </a:r>
            <a:r>
              <a:rPr dirty="0"/>
              <a:t> de la </a:t>
            </a:r>
            <a:r>
              <a:rPr dirty="0" err="1"/>
              <a:t>compétition</a:t>
            </a:r>
            <a:r>
              <a:rPr dirty="0"/>
              <a:t> </a:t>
            </a:r>
          </a:p>
          <a:p>
            <a:r>
              <a:rPr dirty="0"/>
              <a:t>Le </a:t>
            </a:r>
            <a:r>
              <a:rPr dirty="0" err="1"/>
              <a:t>comité</a:t>
            </a:r>
            <a:r>
              <a:rPr dirty="0"/>
              <a:t> </a:t>
            </a:r>
            <a:r>
              <a:rPr dirty="0" err="1"/>
              <a:t>Drôme</a:t>
            </a:r>
            <a:r>
              <a:rPr dirty="0"/>
              <a:t> / </a:t>
            </a:r>
            <a:r>
              <a:rPr dirty="0" err="1"/>
              <a:t>Ardèche</a:t>
            </a:r>
            <a:r>
              <a:rPr dirty="0"/>
              <a:t> </a:t>
            </a:r>
            <a:r>
              <a:rPr dirty="0" err="1"/>
              <a:t>termine</a:t>
            </a:r>
            <a:r>
              <a:rPr dirty="0"/>
              <a:t> à la 5ème place</a:t>
            </a:r>
          </a:p>
          <a:p>
            <a:r>
              <a:rPr dirty="0" err="1"/>
              <a:t>Équipe</a:t>
            </a:r>
            <a:r>
              <a:rPr dirty="0"/>
              <a:t> </a:t>
            </a:r>
            <a:r>
              <a:rPr dirty="0" err="1"/>
              <a:t>composée</a:t>
            </a:r>
            <a:r>
              <a:rPr dirty="0"/>
              <a:t> de Gary </a:t>
            </a:r>
            <a:r>
              <a:rPr dirty="0" err="1"/>
              <a:t>Chavas</a:t>
            </a:r>
            <a:r>
              <a:rPr dirty="0"/>
              <a:t> </a:t>
            </a:r>
            <a:r>
              <a:rPr dirty="0" err="1"/>
              <a:t>Perret</a:t>
            </a:r>
            <a:r>
              <a:rPr dirty="0"/>
              <a:t> - </a:t>
            </a:r>
            <a:r>
              <a:rPr dirty="0" err="1"/>
              <a:t>Léa</a:t>
            </a:r>
            <a:r>
              <a:rPr dirty="0"/>
              <a:t> </a:t>
            </a:r>
            <a:r>
              <a:rPr dirty="0" err="1"/>
              <a:t>Paulet</a:t>
            </a:r>
            <a:r>
              <a:rPr dirty="0"/>
              <a:t> Dumas - Clarence Philippe - Antoine </a:t>
            </a:r>
            <a:r>
              <a:rPr dirty="0" err="1"/>
              <a:t>Baratier</a:t>
            </a:r>
            <a:r>
              <a:rPr dirty="0"/>
              <a:t> - Jules </a:t>
            </a:r>
            <a:r>
              <a:rPr dirty="0" err="1"/>
              <a:t>Guillard</a:t>
            </a:r>
            <a:r>
              <a:rPr dirty="0"/>
              <a:t> - </a:t>
            </a:r>
            <a:r>
              <a:rPr dirty="0" err="1"/>
              <a:t>Ugo</a:t>
            </a:r>
            <a:r>
              <a:rPr dirty="0"/>
              <a:t> </a:t>
            </a:r>
            <a:r>
              <a:rPr dirty="0" err="1"/>
              <a:t>Nazzi</a:t>
            </a:r>
            <a:r>
              <a:rPr dirty="0"/>
              <a:t> </a:t>
            </a:r>
          </a:p>
        </p:txBody>
      </p:sp>
      <p:pic>
        <p:nvPicPr>
          <p:cNvPr id="300" name="Image 4" descr="Imag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7225" y="182219"/>
            <a:ext cx="1834077" cy="165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 5" descr="Imag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468249" y="54292"/>
            <a:ext cx="2842896" cy="1591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37F5BF-E5C3-6087-797B-9025BF98A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DEF618-6D26-169A-7A26-AEADCAA5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091" y="836372"/>
            <a:ext cx="7192701" cy="1320800"/>
          </a:xfrm>
        </p:spPr>
        <p:txBody>
          <a:bodyPr/>
          <a:lstStyle/>
          <a:p>
            <a:pPr algn="ctr"/>
            <a:r>
              <a:rPr lang="fr-FR" b="1" dirty="0"/>
              <a:t>CENTRE RÉGIONAL</a:t>
            </a:r>
            <a:br>
              <a:rPr lang="fr-FR" b="1" dirty="0"/>
            </a:br>
            <a:r>
              <a:rPr lang="fr-FR" b="1" dirty="0"/>
              <a:t>D’ENTRAINEMENT</a:t>
            </a:r>
            <a:endParaRPr lang="fr-FR" b="1" u="sng" dirty="0">
              <a:solidFill>
                <a:schemeClr val="accent2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83EC9BF-A82F-6901-3838-52977F446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Assemblée Générale du </a:t>
            </a:r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28/02/2026 </a:t>
            </a:r>
            <a:r>
              <a:rPr lang="fr-FR" dirty="0">
                <a:solidFill>
                  <a:prstClr val="black">
                    <a:tint val="75000"/>
                  </a:prstClr>
                </a:solidFill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8AB6C7A0-DF7C-AC6F-7CC5-87948A68A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" y="182220"/>
            <a:ext cx="1834075" cy="1655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7CA6A56-B653-B41F-FE06-10DA260E4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63" y="2220913"/>
            <a:ext cx="8485886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4618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Espace réservé du pied de page 3"/>
          <p:cNvSpPr txBox="1"/>
          <p:nvPr/>
        </p:nvSpPr>
        <p:spPr>
          <a:xfrm>
            <a:off x="723053" y="6108509"/>
            <a:ext cx="620617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rPr dirty="0" err="1"/>
              <a:t>Assemblée</a:t>
            </a:r>
            <a:r>
              <a:rPr dirty="0"/>
              <a:t> </a:t>
            </a:r>
            <a:r>
              <a:rPr dirty="0" err="1"/>
              <a:t>Générale</a:t>
            </a:r>
            <a:r>
              <a:rPr dirty="0"/>
              <a:t> du </a:t>
            </a:r>
            <a:r>
              <a:rPr dirty="0" smtClean="0"/>
              <a:t>28/0</a:t>
            </a:r>
            <a:r>
              <a:rPr lang="fr-FR" dirty="0" smtClean="0"/>
              <a:t>2</a:t>
            </a:r>
            <a:r>
              <a:rPr dirty="0" smtClean="0"/>
              <a:t>/2026 </a:t>
            </a:r>
            <a:r>
              <a:rPr dirty="0"/>
              <a:t>- www.comitegolfda.fr</a:t>
            </a:r>
          </a:p>
        </p:txBody>
      </p:sp>
      <p:sp>
        <p:nvSpPr>
          <p:cNvPr id="304" name="Titre 1"/>
          <p:cNvSpPr txBox="1">
            <a:spLocks noGrp="1"/>
          </p:cNvSpPr>
          <p:nvPr>
            <p:ph type="title"/>
          </p:nvPr>
        </p:nvSpPr>
        <p:spPr>
          <a:xfrm>
            <a:off x="2081299" y="609600"/>
            <a:ext cx="7192703" cy="1320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solidFill>
                  <a:schemeClr val="accent2"/>
                </a:solidFill>
              </a:defRPr>
            </a:lvl1pPr>
          </a:lstStyle>
          <a:p>
            <a:r>
              <a:t>JOURNÉES D’ENTRAINEMENT 2025</a:t>
            </a:r>
          </a:p>
        </p:txBody>
      </p:sp>
      <p:sp>
        <p:nvSpPr>
          <p:cNvPr id="305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2253170" y="2563434"/>
            <a:ext cx="8596669" cy="3880773"/>
          </a:xfrm>
          <a:prstGeom prst="rect">
            <a:avLst/>
          </a:prstGeom>
        </p:spPr>
        <p:txBody>
          <a:bodyPr/>
          <a:lstStyle/>
          <a:p>
            <a:r>
              <a:t>Dimanche 16 Février Golf de Valence St Didier</a:t>
            </a:r>
          </a:p>
          <a:p>
            <a:r>
              <a:t>Lundi 24 Février Golf de la Valdaine</a:t>
            </a:r>
          </a:p>
          <a:p>
            <a:r>
              <a:t>Mardi 4 Mars Golf des Chanalets</a:t>
            </a:r>
          </a:p>
          <a:p>
            <a:r>
              <a:t>Dimanche 6 Avril Golf de St Clair</a:t>
            </a:r>
          </a:p>
        </p:txBody>
      </p:sp>
      <p:pic>
        <p:nvPicPr>
          <p:cNvPr id="306" name="Image 4" descr="Imag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7225" y="182219"/>
            <a:ext cx="1834077" cy="165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 5" descr="Imag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468249" y="54292"/>
            <a:ext cx="2842896" cy="1591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Espace réservé du pied de page 3"/>
          <p:cNvSpPr txBox="1"/>
          <p:nvPr/>
        </p:nvSpPr>
        <p:spPr>
          <a:xfrm>
            <a:off x="723053" y="6108509"/>
            <a:ext cx="620617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r>
              <a:rPr dirty="0" err="1"/>
              <a:t>Assemblée</a:t>
            </a:r>
            <a:r>
              <a:rPr dirty="0"/>
              <a:t> </a:t>
            </a:r>
            <a:r>
              <a:rPr dirty="0" err="1"/>
              <a:t>Générale</a:t>
            </a:r>
            <a:r>
              <a:rPr dirty="0"/>
              <a:t> du </a:t>
            </a:r>
            <a:r>
              <a:rPr dirty="0" smtClean="0"/>
              <a:t>28/0</a:t>
            </a:r>
            <a:r>
              <a:rPr lang="fr-FR" dirty="0" smtClean="0"/>
              <a:t>2</a:t>
            </a:r>
            <a:r>
              <a:rPr dirty="0" smtClean="0"/>
              <a:t>/2026 </a:t>
            </a:r>
            <a:r>
              <a:rPr dirty="0"/>
              <a:t>- www.comitegolfda.fr</a:t>
            </a:r>
          </a:p>
        </p:txBody>
      </p:sp>
      <p:sp>
        <p:nvSpPr>
          <p:cNvPr id="310" name="Titre 1"/>
          <p:cNvSpPr txBox="1">
            <a:spLocks noGrp="1"/>
          </p:cNvSpPr>
          <p:nvPr>
            <p:ph type="title"/>
          </p:nvPr>
        </p:nvSpPr>
        <p:spPr>
          <a:xfrm>
            <a:off x="2081299" y="609600"/>
            <a:ext cx="7192703" cy="1320800"/>
          </a:xfrm>
          <a:prstGeom prst="rect">
            <a:avLst/>
          </a:prstGeom>
        </p:spPr>
        <p:txBody>
          <a:bodyPr/>
          <a:lstStyle>
            <a:lvl1pPr algn="ctr">
              <a:defRPr b="1" u="sng">
                <a:solidFill>
                  <a:schemeClr val="accent2"/>
                </a:solidFill>
              </a:defRPr>
            </a:lvl1pPr>
          </a:lstStyle>
          <a:p>
            <a:r>
              <a:t>JOURNÉES D’ENTRAINEMENT 2026</a:t>
            </a:r>
          </a:p>
        </p:txBody>
      </p:sp>
      <p:sp>
        <p:nvSpPr>
          <p:cNvPr id="311" name="Espace réservé du contenu 2"/>
          <p:cNvSpPr txBox="1">
            <a:spLocks noGrp="1"/>
          </p:cNvSpPr>
          <p:nvPr>
            <p:ph type="body" sz="half" idx="1"/>
          </p:nvPr>
        </p:nvSpPr>
        <p:spPr>
          <a:xfrm>
            <a:off x="2558240" y="2003743"/>
            <a:ext cx="5402664" cy="4037619"/>
          </a:xfrm>
          <a:prstGeom prst="rect">
            <a:avLst/>
          </a:prstGeom>
        </p:spPr>
        <p:txBody>
          <a:bodyPr/>
          <a:lstStyle/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Dimanche 15 Février Golf de la Valdaine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Dimanche 1er Mars Golf de Valence St Didier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﻿﻿Dimanche 22 Mars Golf des Chanalets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﻿﻿Samedi 18 Avril Golf de Bournet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﻿﻿Dimanche 17 Mai Golf de St Clair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﻿﻿Dimanche 14 Juin Golf d’Albon 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﻿﻿Dimanche 6 Septembre Golf des Chanalets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﻿﻿Dimanche 27 Septembre Golf de Valence St Didier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﻿﻿Dimanche 11 Octobre Golf de la Valdaine</a:t>
            </a:r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136357" indent="-136357" defTabSz="914400">
              <a:spcBef>
                <a:spcPts val="0"/>
              </a:spcBef>
              <a:buClrTx/>
              <a:buSzPct val="100000"/>
              <a:tabLst>
                <a:tab pos="279400" algn="l"/>
                <a:tab pos="558800" algn="l"/>
                <a:tab pos="850900" algn="l"/>
                <a:tab pos="1130300" algn="l"/>
                <a:tab pos="1422400" algn="l"/>
                <a:tab pos="1701800" algn="l"/>
                <a:tab pos="1981200" algn="l"/>
                <a:tab pos="2273300" algn="l"/>
                <a:tab pos="2552700" algn="l"/>
                <a:tab pos="2844800" algn="l"/>
                <a:tab pos="3124200" algn="l"/>
                <a:tab pos="3403600" algn="l"/>
              </a:tabLst>
              <a:defRPr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﻿﻿Dimanche 15 Novembre Golf de la Valdaine </a:t>
            </a:r>
          </a:p>
        </p:txBody>
      </p:sp>
      <p:pic>
        <p:nvPicPr>
          <p:cNvPr id="312" name="Image 4" descr="Imag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7225" y="182219"/>
            <a:ext cx="1834077" cy="1655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 5" descr="Imag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468249" y="54292"/>
            <a:ext cx="2842896" cy="1591946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exte"/>
          <p:cNvSpPr txBox="1"/>
          <p:nvPr/>
        </p:nvSpPr>
        <p:spPr>
          <a:xfrm>
            <a:off x="1613461" y="2686765"/>
            <a:ext cx="7844017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                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8EC141-D83D-27B8-1B30-BDA88AD83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7364F9-6AD8-FE00-6731-0E5EC0BC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300" y="609600"/>
            <a:ext cx="7192701" cy="1320800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accent2"/>
                </a:solidFill>
              </a:rPr>
              <a:t>GIRLY CUP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B0A6361-5784-E8DD-F9A2-D2E3B997F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2026, nous allons organiser une nouvelle compétition réservée à nos joueuses </a:t>
            </a:r>
            <a:r>
              <a:rPr lang="fr-FR" dirty="0" smtClean="0"/>
              <a:t>U16(score max </a:t>
            </a:r>
            <a:r>
              <a:rPr lang="fr-FR" dirty="0"/>
              <a:t>9</a:t>
            </a:r>
            <a:r>
              <a:rPr lang="fr-FR" dirty="0" smtClean="0"/>
              <a:t>) avec une attention particulière pour nos U8 et U10. </a:t>
            </a:r>
            <a:endParaRPr lang="fr-FR" dirty="0"/>
          </a:p>
          <a:p>
            <a:endParaRPr lang="fr-FR" dirty="0"/>
          </a:p>
          <a:p>
            <a:r>
              <a:rPr lang="fr-FR" dirty="0"/>
              <a:t>Cette compétition aura lieu le mercredi 8 juillet au golf de LA VALDAINE.</a:t>
            </a:r>
          </a:p>
          <a:p>
            <a:endParaRPr lang="fr-FR" dirty="0"/>
          </a:p>
          <a:p>
            <a:r>
              <a:rPr lang="fr-FR" dirty="0"/>
              <a:t>Règlement en cours d’élaboration.</a:t>
            </a:r>
          </a:p>
          <a:p>
            <a:endParaRPr lang="fr-FR" dirty="0"/>
          </a:p>
          <a:p>
            <a:r>
              <a:rPr lang="fr-FR" dirty="0"/>
              <a:t>Cette rencontre sera sportive et festive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9333DA1-79D9-A01F-18BB-F9C4BCAE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3C3E2795-F9C0-6284-10FC-0C9070304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" y="182220"/>
            <a:ext cx="1834075" cy="1655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15A3ECA-C2B1-5CD6-1BCB-601E6C9A5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49" y="54293"/>
            <a:ext cx="2842895" cy="1591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4444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75" y="246179"/>
            <a:ext cx="9144000" cy="919979"/>
          </a:xfrm>
        </p:spPr>
        <p:txBody>
          <a:bodyPr>
            <a:normAutofit/>
          </a:bodyPr>
          <a:lstStyle/>
          <a:p>
            <a:pPr algn="l"/>
            <a:r>
              <a:rPr lang="fr-FR" sz="4000" b="1" dirty="0">
                <a:solidFill>
                  <a:schemeClr val="accent2"/>
                </a:solidFill>
              </a:rPr>
              <a:t>Commission Jeunes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185" y="6313640"/>
            <a:ext cx="7886512" cy="365125"/>
          </a:xfrm>
        </p:spPr>
        <p:txBody>
          <a:bodyPr/>
          <a:lstStyle/>
          <a:p>
            <a:pPr algn="l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A296BA3-B63B-4BCE-912D-69644400E5C0}"/>
              </a:ext>
            </a:extLst>
          </p:cNvPr>
          <p:cNvSpPr txBox="1"/>
          <p:nvPr/>
        </p:nvSpPr>
        <p:spPr>
          <a:xfrm>
            <a:off x="1392289" y="2514178"/>
            <a:ext cx="867311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Huit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Ecoles  (2 en Ardèche et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en Drôme) :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208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élèves encadrés par 12 Pros et assistés de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A.S.B.C.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Label Développement :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Ecoles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Valdaine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, Saint Clair et Valence Saint Didier.</a:t>
            </a: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Label Sportif: 1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Ecole,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Nota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 : </a:t>
            </a:r>
            <a:r>
              <a:rPr lang="fr-FR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le label sportif, c’est 7 critères dont 1 critère qui diffère de celui du Développement : le </a:t>
            </a:r>
            <a:r>
              <a:rPr lang="fr-FR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club doit </a:t>
            </a:r>
            <a:r>
              <a:rPr lang="fr-FR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engager dans le Championnat de France, à minima, une équipes U16.</a:t>
            </a:r>
          </a:p>
          <a:p>
            <a:endParaRPr lang="fr-FR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Sans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Label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Ecoles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Albon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Château De </a:t>
            </a:r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Bournet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Drôme-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Provençale et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Easygolf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2025,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8 visites effectuées par le Référent Départemental.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249386" y="1724009"/>
            <a:ext cx="636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Labellisation</a:t>
            </a:r>
            <a:r>
              <a:rPr lang="fr-FR" b="1" dirty="0"/>
              <a:t> Ecoles de Golf Drôme-Ardèche </a:t>
            </a:r>
            <a:r>
              <a:rPr lang="fr-FR" b="1" dirty="0" smtClean="0"/>
              <a:t>2025</a:t>
            </a:r>
            <a:r>
              <a:rPr lang="fr-FR" b="1" dirty="0"/>
              <a:t> (EDG)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2605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03B84ED-1B6F-F685-C8E0-033CF1D8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="" xmlns:a16="http://schemas.microsoft.com/office/drawing/2014/main" id="{9BFF262C-F7D2-6233-6ABA-75B171090B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A8ED6B4A-BA23-2868-7D6C-BFCBF55128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0527C8E9-1342-73FB-2672-D4693817B3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3F1491B3-0F2F-1D8F-5F3C-16DDDD3B17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A4D7DD7A-91B0-5264-5C82-DA3C96F218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1470065D-8C8C-2956-84B0-4B14C24CE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98E9F178-6C65-30AD-05DF-19CFF83323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2E1CD6B0-FAAF-A176-FB3D-304E787EB9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B1FEA6D5-1D86-C767-C98B-517D3C28DE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DB2FFE6F-8A2A-68BE-F297-ACF473D50C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B13C12ED-ADB7-86E5-00F4-43B4D861D1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9B8890B6-0F40-C6BC-890E-A9281D6B25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DC6602D8-63B4-0AB7-197E-C9476C35B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45429551-792F-F013-94A0-61584A05FA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F13CAE43-0EE8-B2EF-CE97-3EEAA5A15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7DA54567-AF18-5871-46E9-E83650C1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6D851B27-5BD9-E722-CD90-5BCECCC968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372ADC06-A85E-BACD-24A5-33D0A50027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32A40BF5-A35E-B0BB-7515-C3B244D798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5DD4F3F5-2185-A1C4-A5BA-F2D9B70619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FF71D3A3-C319-CFBC-BE1C-0CE4F34F44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4F75C545-C124-92D1-D0D4-8D73B4F37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de la commission sportive 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D119CBF1-C3E3-61CC-437A-AE3DE6286F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9B1815DF-C56E-D1F7-952E-EAB4A8FDFF9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211015" y="6365936"/>
            <a:ext cx="8365220" cy="4227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243054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FE10DC-FBB9-FC4D-60DD-7E4A0A4C1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E3F616-DDB6-DEFD-738F-3E484415E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286873"/>
            <a:ext cx="8673112" cy="919979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Compétitions adultes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DC11061-AB68-5C83-64A5-A238D3DE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20B26C4B-133C-7D07-00F9-C529E1E2C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55" y="248080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12EB2EB-961E-B388-2A8E-2CDD70F4E692}"/>
              </a:ext>
            </a:extLst>
          </p:cNvPr>
          <p:cNvSpPr txBox="1"/>
          <p:nvPr/>
        </p:nvSpPr>
        <p:spPr>
          <a:xfrm>
            <a:off x="2052688" y="1344856"/>
            <a:ext cx="86731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Hivernale OPEN 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Hivernale Séniors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Ziver‘Dam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ère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série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</a:t>
            </a: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individuel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Seniors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Coupe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Fémina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Pitch  &amp; Putt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Trophée des Golfs Drôme Ardèche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ème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3</a:t>
            </a:r>
            <a:r>
              <a:rPr kumimoji="0" lang="fr-FR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ème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séries Equipes et Individuel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Soleil Cup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56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8B1DBF-5E48-1C99-8A1D-66F69BF69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D6BC9EB-F181-48AB-BCA2-3D1DB20D2D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47B5C0-8D6C-C012-982D-7B3E32A1D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99460"/>
            <a:ext cx="5698067" cy="4479852"/>
          </a:xfrm>
        </p:spPr>
        <p:txBody>
          <a:bodyPr anchor="ctr">
            <a:normAutofit/>
          </a:bodyPr>
          <a:lstStyle/>
          <a:p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Hivernale OPEN 2024/2025 </a:t>
            </a:r>
            <a:b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 journées soit 392 joueurs(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euses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)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B77CEF9-838D-4EB1-5BE7-E6DFFE1C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1177F295-741F-4EFF-B0CA-BE69295ADA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 flipV="1">
            <a:off x="11349404" y="121775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D9DDE79-7899-2125-9633-01F0B0879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1971" y="999460"/>
            <a:ext cx="3123620" cy="4479852"/>
          </a:xfrm>
        </p:spPr>
        <p:txBody>
          <a:bodyPr anchor="ctr">
            <a:normAutofit/>
          </a:bodyPr>
          <a:lstStyle/>
          <a:p>
            <a:pPr algn="l"/>
            <a:r>
              <a:rPr lang="fr-FR" dirty="0"/>
              <a:t>VAINQUEUR LES </a:t>
            </a:r>
            <a:r>
              <a:rPr lang="fr-FR" dirty="0">
                <a:solidFill>
                  <a:srgbClr val="00B050"/>
                </a:solidFill>
              </a:rPr>
              <a:t>CHANALETS</a:t>
            </a:r>
            <a:r>
              <a:rPr lang="fr-FR" dirty="0"/>
              <a:t>, LA </a:t>
            </a:r>
            <a:r>
              <a:rPr lang="fr-FR" dirty="0">
                <a:solidFill>
                  <a:srgbClr val="00B050"/>
                </a:solidFill>
              </a:rPr>
              <a:t>VALDAINE</a:t>
            </a:r>
            <a:r>
              <a:rPr lang="fr-FR" dirty="0"/>
              <a:t> ET </a:t>
            </a:r>
            <a:r>
              <a:rPr lang="fr-FR" dirty="0">
                <a:solidFill>
                  <a:srgbClr val="00B050"/>
                </a:solidFill>
              </a:rPr>
              <a:t>SAINT CLAIR </a:t>
            </a:r>
            <a:r>
              <a:rPr lang="fr-FR" dirty="0"/>
              <a:t>CLOTURENT LE PODIUM,  </a:t>
            </a:r>
          </a:p>
          <a:p>
            <a:pPr algn="l"/>
            <a:r>
              <a:rPr lang="fr-FR" dirty="0"/>
              <a:t>4 </a:t>
            </a:r>
            <a:r>
              <a:rPr lang="fr-FR" dirty="0">
                <a:solidFill>
                  <a:srgbClr val="00B050"/>
                </a:solidFill>
              </a:rPr>
              <a:t>ALBON</a:t>
            </a:r>
            <a:r>
              <a:rPr lang="fr-FR" dirty="0"/>
              <a:t>   , </a:t>
            </a:r>
          </a:p>
          <a:p>
            <a:pPr algn="l"/>
            <a:r>
              <a:rPr lang="fr-FR" dirty="0"/>
              <a:t>5 </a:t>
            </a:r>
            <a:r>
              <a:rPr lang="fr-FR" dirty="0">
                <a:solidFill>
                  <a:srgbClr val="00B050"/>
                </a:solidFill>
              </a:rPr>
              <a:t>DRÔME PROVENCALE</a:t>
            </a:r>
            <a:r>
              <a:rPr lang="fr-FR" dirty="0"/>
              <a:t>,</a:t>
            </a:r>
          </a:p>
          <a:p>
            <a:pPr algn="l"/>
            <a:r>
              <a:rPr lang="fr-FR" dirty="0"/>
              <a:t>6 </a:t>
            </a:r>
            <a:r>
              <a:rPr lang="fr-FR" dirty="0">
                <a:solidFill>
                  <a:srgbClr val="00B050"/>
                </a:solidFill>
              </a:rPr>
              <a:t>VALENCE SAINT DIDIER</a:t>
            </a:r>
            <a:r>
              <a:rPr lang="fr-FR" dirty="0"/>
              <a:t>,</a:t>
            </a:r>
          </a:p>
          <a:p>
            <a:pPr algn="l"/>
            <a:r>
              <a:rPr lang="fr-FR" dirty="0"/>
              <a:t> 7 </a:t>
            </a:r>
            <a:r>
              <a:rPr lang="fr-FR" dirty="0">
                <a:solidFill>
                  <a:srgbClr val="00B050"/>
                </a:solidFill>
              </a:rPr>
              <a:t>EASYGOLF</a:t>
            </a:r>
            <a:r>
              <a:rPr lang="fr-FR" dirty="0"/>
              <a:t>                                                               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D33AAA80-39DC-4020-9BFF-0718F35C7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9C5D90B-7EE3-4D26-AB7D-A5A3A6E112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34656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465601D1-B79E-142B-4F7C-DDD8AF86B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63" y="92298"/>
            <a:ext cx="1138458" cy="1027774"/>
          </a:xfrm>
          <a:prstGeom prst="rect">
            <a:avLst/>
          </a:prstGeom>
        </p:spPr>
      </p:pic>
      <p:pic>
        <p:nvPicPr>
          <p:cNvPr id="7" name="Image 6" descr="Une image contenant habits, Visage humain, personne, mur&#10;&#10;Le contenu généré par l’IA peut être incorrect.">
            <a:extLst>
              <a:ext uri="{FF2B5EF4-FFF2-40B4-BE49-F238E27FC236}">
                <a16:creationId xmlns:a16="http://schemas.microsoft.com/office/drawing/2014/main" xmlns="" id="{78DC60C6-4477-6731-5320-230CA7203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48" y="4445557"/>
            <a:ext cx="3790456" cy="2441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74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BD5877-5486-F077-D34B-E31DB6060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AE4B04-3C02-3326-3599-890AC3ACD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519672"/>
            <a:ext cx="8673112" cy="1027774"/>
          </a:xfrm>
        </p:spPr>
        <p:txBody>
          <a:bodyPr>
            <a:noAutofit/>
          </a:bodyPr>
          <a:lstStyle/>
          <a:p>
            <a:pPr algn="l"/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Hivernale Séniors 2024/2025</a:t>
            </a:r>
            <a:b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joueurs(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euses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Journées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21078EF-2C7C-2FD7-AC06-F7995B4D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755653FA-DC70-B370-558B-9D10B6925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1" y="519672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39C787D-2B83-026E-1505-DF1DB423B6B4}"/>
              </a:ext>
            </a:extLst>
          </p:cNvPr>
          <p:cNvSpPr txBox="1"/>
          <p:nvPr/>
        </p:nvSpPr>
        <p:spPr>
          <a:xfrm>
            <a:off x="2040496" y="1436649"/>
            <a:ext cx="8673111" cy="931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VAINQUEUR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VALDAINE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 SAINT DIDIER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ALBON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DRÔME PROVENCALE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EASYGOLF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ASPTT GRAND VALENCE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SAINT CLAIR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Une image contenant personne, herbe, sport, plein air&#10;&#10;Le contenu généré par l’IA peut être incorrect.">
            <a:extLst>
              <a:ext uri="{FF2B5EF4-FFF2-40B4-BE49-F238E27FC236}">
                <a16:creationId xmlns:a16="http://schemas.microsoft.com/office/drawing/2014/main" xmlns="" id="{77BD17BB-E6B0-0B8B-0135-4ACC65020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88" y="2063324"/>
            <a:ext cx="4789826" cy="33580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460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="" xmlns:a16="http://schemas.microsoft.com/office/drawing/2014/main" id="{1F2B4773-3207-44CC-B7AC-892B70498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2B8267CA-A7A5-4E11-9D92-4EAC3DD3E8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E83D61B5-C6B4-4A4B-85AD-FEE7A54912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A0B67FE4-688F-4497-8BFD-157613A697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3BF5BE1A-9BAC-4581-A82B-FD8FE31595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971E5644-6772-414A-8199-E30BFB02A5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E8246D50-BB0C-408E-93FD-7B8D63A7F7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AFBC5D22-68C1-44FB-8181-CB84ECAA83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FB6D0FCE-FBDB-4655-A1A7-640B1E86B5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BC8157DF-FD90-4AD6-B803-3AC0ACD8E6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3548B067-9D63-4D21-92EF-CBC9E6338C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A5EC319D-0FEA-4B95-A3EA-01E35672C9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00BC71E8-E746-4B9C-BF1F-A45A62DB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Moral 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FBDC433B-8E9B-4330-CB66-8486DA461C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9220" name="Rectangle 4">
            <a:extLst>
              <a:ext uri="{FF2B5EF4-FFF2-40B4-BE49-F238E27FC236}">
                <a16:creationId xmlns="" xmlns:a16="http://schemas.microsoft.com/office/drawing/2014/main" id="{01A62387-2011-4DD9-A884-AE735CE23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725" y="2837329"/>
            <a:ext cx="4512988" cy="331793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4487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fr-FR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Rôle</a:t>
            </a: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du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comité</a:t>
            </a:r>
            <a:endParaRPr lang="en-US" altLang="fr-FR" dirty="0">
              <a:solidFill>
                <a:srgbClr val="FFFFFF"/>
              </a:solidFill>
              <a:ea typeface="+mn-ea"/>
              <a:cs typeface="Arial" panose="020B0604020202020204" pitchFamily="34" charset="0"/>
            </a:endParaRPr>
          </a:p>
          <a:p>
            <a:pPr marL="344487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Actions majeures </a:t>
            </a:r>
          </a:p>
          <a:p>
            <a:pPr marL="344487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Evolution des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effectifs</a:t>
            </a: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</a:t>
            </a:r>
          </a:p>
          <a:p>
            <a:pPr marL="1587" indent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altLang="fr-FR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5246915" y="6041362"/>
            <a:ext cx="33293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Assemblée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du 28/02/2026 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1703251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79C79B-4919-0EA1-560B-FF129473E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7D12C1-F1C7-F6F5-5919-4DCE78A25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1435" y="100485"/>
            <a:ext cx="8821453" cy="1666827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ZIVER’DAM </a:t>
            </a:r>
            <a:r>
              <a:rPr lang="fr-F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rencontre amicale </a:t>
            </a:r>
            <a:r>
              <a:rPr lang="fr-FR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Dames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golf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St Clair – 16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mars 2025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96DD764-C89B-E2CD-6F8B-53BE0CB1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EBC7BFC4-0251-7A4C-26CF-2C5F2A75B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1" y="519672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95417E9-3DFD-1157-01B5-8C9258B62B5C}"/>
              </a:ext>
            </a:extLst>
          </p:cNvPr>
          <p:cNvSpPr txBox="1"/>
          <p:nvPr/>
        </p:nvSpPr>
        <p:spPr>
          <a:xfrm>
            <a:off x="2179747" y="1547446"/>
            <a:ext cx="8673111" cy="758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Deuxième édition, organisation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Comité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Haute Loire,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Comité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 pays d’Auvergnes, Comité Drôme Ardèche.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Formule scramble,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De la convivialité ….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1720587-E25E-19C1-1E18-A2426ADC2A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303" y="3499781"/>
            <a:ext cx="5323664" cy="30020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0987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251" y="41274"/>
            <a:ext cx="10945216" cy="465426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Championnat 1ère série 2025</a:t>
            </a:r>
            <a:b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mars au golf des </a:t>
            </a:r>
            <a:r>
              <a:rPr lang="fr-FR" sz="27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participants</a:t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7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0" name="AutoShape 2" descr="data:image/jpeg;base64,/9j/4AAQSkZJRgABAQAAAQABAAD/2wCEAAkGBhQSEBQUEhQUFBQUFRUUFxQVFRQVGBUUFRcVFRQUFxUXHCYeFxkjGRcVHy8gIycpLCwsFx4xNTAqNSYrLCkBCQoKDgwOGg8PGiokHCQsLCwsLCwpLCkpLCwsLCwsKSwsLCwpKSwpKSwpLCwpLCwsKSwsLCwsLCwsLCksKSwsLP/AABEIALcBEwMBIgACEQEDEQH/xAAbAAABBQEBAAAAAAAAAAAAAAACAAEDBAUGB//EAEAQAAEDAgQDBwIFAwEFCQAAAAEAAhEDIQQSMUEFUWEGEyJxgZHwMqFCscHR4RRS8RUjQ2LC0hYkM0RjgoOTov/EABoBAAMBAQEBAAAAAAAAAAAAAAABAgMEBQb/xAAtEQACAgIBAwMBBwUAAAAAAAAAAQIRAxIhBDFRE0FhIgUyQlJxkaEUgbHR8f/aAAwDAQACEQMRAD8AhKAhPCZffUfMglqAtUqYhMCAsQFqsFqEtQBWLEJarPdJ/wCmStFFMtQ5FfGHCZ1JLYqiiKSNtNTOagKl8gD3SHIE5KApalWHlQkfLICUJS1HYbvT7pg0yf4QFyEuKnULJC/fSVBUcEiExajUdhMKs0KdlVYtfCslqznwVHkg7rmoKrosAPNaZp2VGpSubErKLs0ZnuamhTvb091GQtjIGEJajTQigsdrU5CIJiFIwYSARZU4agQwCsUqBKKjSVoABQ2UkJuHsmUgrlJRyVwXsiYsVrIhcxdymc1FUsTd2rJpJZFW4qK4oou46KYlAXpW2OkAaSBwRmohL0UwtETionFSuagLVSRNkBQFqsFqEsTCyuWIC1WC1CWpDIMqEtU5YhLUhkJahLVMWpi1ICDKkWqXKmypDIYWvgyMg+6zcqs4OvlMbFZZI2i4OmarGyqmJbl/z+it0VW4i+y5Y/eo3fYyqrpUUKVwTZV1UYNkcJBGQkGpgKEyKEsqVACGqVlNJjFKDChjQYMJjUJQ6qVlNTRYIanU3dpKbCjZDk8ocqS6KOexygKJIhCCyMhCWqXKlkVbAVyxCWKz3abu1W4UVSxCWq0WICxVsTRWLEBYrRagLU7CisWoS1WSxAWIsCuWIS1WCxCWJDK5amLVOWISxSBAWIcqsZEOVIZBlSyqbKmyIGWcDX2PorWKoSJ/RZrLGQtrC1w8QdVy5Vq9kb43fBg1acFBlW3isCJ3Pl+6pYnD5TEEeauORSJlBozw1PlU+RMWrQghyo205RQpGtKljRGWwnbTUwpqRlKVm2WRtpqQNVulg+asDBxc2WLyItRZnimUldLmhOls/AUWcqbKp8qbKunY5aISxNlU2VMWp7CohhJS5U2VOwI0sqPKkAixkeVLKrDSEWUJblJFMsQGmrbmhRlqtSE0VTTQGmrbmKMsVWKiqWISxWS1CWJ2IrFiEsVksQliVjK5YhLVYLExYiwK+VNkVjKmyJWMr5EdIlpkKTIjFKyhspGhQqZgJVfizLggbKg/jzcO+HCfAXR128hY38lRw/aUVHy4+FwBnYQIIvyJv6enj5esx4cleDtjBzgXDTQlqkp1g8SLhPkXqwmpK0zjap0yNjJU9KggDVoYXD+GSpySpFQVshZhpOllOylGqnqGNFVdVXPbka8RLIrQLKpXxEoX1EEKowS5E52ASmUuRJaEG7kSyo6rw0Ek2Ak+XOyrY3HtY3MIcbEAObJbu4Am4jksZZYxTbYlBvsiXImyJsFjG1W5m8yNtvJSugakDzTjljKOyfAnBp00RFiYsUzYIkQR0UTqzQYLhPL9PNV6kUrbDRvigMiYtVXGcVFNwaQZJgTbWw8/TroqPGeKEBzC2428V285A106SufJ1uOCflf5NodNKTXg0H4xgME3mPXWFNRqgi2n5LjnYgFxOZ5c4RqSQRoTO2vwq7haxYHOaZI/DOx3Ajb4dV5uP7Wk5/UuDrl0UVHjudIKjSbEHpKI01yp4oG1AYuZMnnIEbc5W8ziQcybxa+2uxK7em+0Y5bT4Zjl6Vx5iXRSCL+kCxqvEsr7kgHLYjeZIB8lrUMbYZv7Q420mN/UhdEeqUm0vYh4NUrGfhQoHUlpG4kKliKobE2kwuhZqVtmLx80iqWJixSVsQxokkcvXkoGY9hMTHn1n9vuh9TjTpyV/qT6U+9McsQlimY4OEgyE5atVNPlE60V8ibKp8ibIlsKiuYGpG33sFHTxYIiWh0WDjaZIyzrNjsuW7R8eiuWAE2NNw3Bm2mus+R5yufPEz42l1i4k5wD/cDqASb2Xj5vtBqTSXCZ6OPplrbZscbrOdiSbNgBpZOYzrFzF5kELJGDqBwAuyQ6zrAGeZ126LPrY0Zi4ZiQYGY5oYDYTvy5K7RMVmGSWkAN0AM5hBOmht6LxMrcpOXk6lGlRvYTizr/AIsv1OFgAbZBBsbHeTGoldA3iTA0ZiM1jlGoB0nYHp+e/H4hk3Y0OAOg8WgPigdbb/ZS4HEta7NOZzXQ20gAAAzydAVYeryYV9JlPFGXc7mkZgx1jfor9KuIhc7wXGS8sEuJDXlxJmHAG8+enktsU19FgyrPjUn3OKScJFrvAonUpRU6HVWadMDqqbUexSTl3K7cGl3QGys1KhgnoVTxuKaxjHOIaXAm/QSb+w9VzZeqWP736msMO3Yc+SZRDHNP+fdJWupxtXYvQmc3jeOl5h7iRe8GT02HQKV+MeWhzy4Q3K0OAbAboCNTY69VjHGPaWNGUBxIkOvFyAOR220vMqT/AFZwDYdYmJMnoQZF738pXzbbd/J6KpGxw/GnIH2BgEkkROpAJvAUtbjgLyJLiRGbWY100+brJo1aeW/hFiQ0i5beNyPSEFTH0Bo1suAuDlmwiR77LKnTRW3ub1Di7gTlBAixEEWtcE7W91YdxgVoGVveQZECdwXB0iNOuiwH44FgjKIIEExAIsQBY/NUzeIPBnKHaRpYj8Wa19AtsWWWPj28Cmoy59/Jp43Gy0d5dzcsnKQYEATJygfusHi2Jl5E5bAmHFxdMB038IM/dXcdjXV3FzjllugbAaAABEkgeSysRg2FwzF0azIgxrJiTobzutMmTZ/H8kxjSLAwjgXFoiJkOvDm6wRMGTF9kNPDV2tDhJBMhv0ubqCJJuQZ5nTmg4ZiQwG9j+GcwALogkX0B2/VXc2Z8guymSCXQ0np9tPZcsrTNPYTDUa7Nc+YcGzyAGvX3WmzGxlAa6Jk7gOMSP4/lZTqzs9qgLCS2xJLdDYmQdAJ+yvOPhMOBIkEHzibnXr10U7OPYaRLiXEm4km5kE2EkEcjpzVwcWOUCACQJ9GgD7/AKrOxOJywTfaRcAmNfZQtrj8Rhpi4H5StceacVaYSjFmtR4s5vgBJ5E8tJ6KvUxhLruJG566/kdlmsqfU2RAh0iXEwfcCd/Lkg7yLxNom58tTpb7pZMk5UrdE0k7SNYiQ4EzJMRytsdwVH3RgXk/e3weyoHHCRMEecCSb323j7qVtUGDMD7QLC87QSuape5Zbw7ixwIdzsNP8q7S7QZj9EXvJv8Al8nosltW5ESdtBuN9/gUOJY7PmE8i2bTa7fS0Lpw9XmxWoyMp4oS5aNXFcdeHDI0Zd4IcZ5fPflBju1DS1wAblykEON9Lj8ws844ZTY6xcEXNhvIuqPEcXSsHzlcCQ8OBgmYEi4HQ8lt/XZ5WnJ8kehjXKRj12yS8Pmo14IzmM9MRlM7mW9JVXiOGfncXsylxL8zQcsPhzYnRuvv0VavWFwLibHQxyP8oKmKLrSYJlwk6zrHNNOXkZYfQpus2Q4a6OF403O6sYFmgIjxA5nbOnwz/wAP88lTOBcCcsPbBcCAYIj3BuLIqAP1ABwBaC1xHpI5Tb1SfYDVo1nF7ATDfqMOgAO8IPnYn2UDcGc8tg3IzCLOEgzzBF5UWOY4kEaZRvYmNPX9YVvhpyNLyZJEQToJGtpJi3osuytCOx7Osp0mue4wXG5dMwLfP5W/QrNcAQbHSbc9j5LzSnVeSXOMkQWNH03iHRvafZbWC4i8/ULCZdMafhaNSbn7rqwddPAtWk0Yywxm/k7cBSNcsdpcGN8RJiTJvli/6oqWLdUcAPC37/NF0R+1oSg5Ndin0Uk0kzWq+NpabAiPLqvLuK8VqFzmPqBwYcsC4dBiLWuP1mF2XGeMGhTykAkkB0k2Y6RmlsxFrrznH4lpEZYIJINnEzEguAEneb+QWWfLjz1KPcqEJQtMvPpPdcOzAgQYqi0WsBHsmVfC8Tc1gb3lQRyBI155h+SZcVTNC4cW0xlBgEgeG0f+6wuB91bbiGGZaDrNwc2l2xPMX6rIx+MeQ0P2Ada+bSxIMaXPp6aOEqCoBlAaCHBpsNhEtE+0qpLgCLvpBc2S24J1czX1i+nn6SUsO0taH6QDMgQCLz00t1WbTxfdvImXA3knL/xQPOVbwLs0hrZIBgAkkgyYAadfeCVTQjQw2GNTKxkTNgHWs0xc2P4jfSV1PBeF0pHe56gMghjsuRwJBaSQRrHt1AODw3CiKYfmpvaZOYOYbmACSQA0OmCAdjNjGxSfUY8mRkbTByufmcHGY8Uw5seF0+dtnp5FZeqcIod5LsO57TMA1qjMzZdlEiYItNp8O0rSxXBMMcG2s/ANFN+YNf8A1eJcQZfqwDUZCdIUHDaskNcB4SW6CblpmG6ywgwP2XR47thw9lIUqoa2k0mGObWa0HxTANLW7vcps1i7Oa4B2fo1+9bhcGx2TL3gNR4jNnDY7xo5P05DcAqfBcHw5qx/QMc+o4QBWrUQHAA2DWANmJ2WhT7YcJyvhrC0EF8CrAJJa2YZzJA8yrOD7RcNZ46VJomHBzWVZNiA4HJycfcqeXwXSQGL7CUHMa8YJwztaQWYyu6xAJlhFjcCSq//AGMwznNbVpYhheS0Za9Nv0wXEtfJ+0X81rN7SYRzqh7tratOixrCX1Wl1NwlohrQWtDxlvGmsacvxXtDmBAlmSZOfxTIJbmiXHwkfvKzk6RSjycf2l4d3OLqU6Izta9ozucGkuAh0gEj6gQIOgkaqB2DrBozNdJBJJvv9LtQfq2/dadTjTc1xp4wcrriZYRGjSDYq3RxYqXbFxaBA0gx86LneSS9iljj5OZoYuo1xY5xBE/hkDSCPPaNlZZiav8AaHbucLQdIywBFv3lbNdjHBriLgb3uctxNz9MTyCq4nBtaJEFonN0AsYEmJv79Ah5E/bkl42jIr0y5xnTZoi/X9Ffw5a1kmdtpEDpOpI06BZdWqXPLTGW0EfU4WGp6baWViqwkER4hLZOmYEExa9yfkLfuuTOzToVWQ3MLEwC6x5yA7y25KCtjBJa5wzfSAJ1ECd9cwVWhjHjMHUyBePCb22MWIg+c+iifVa8yAM4H1kAz4oIEWtMzsCsHDkGy+7EsyZSD4SGxEEk/huNLz6Ln+PPpuYzurQDIvpzAPlstL/UR3haXNAENykwXEGDEt5xHOOawONmKkZictr6jXw+krTFGpEtlDD1IdB0cMpnkSL+kAqSGzBM28J6wYba+qrFJddEl+g57DIbdlnB0mztvJS0GszRs8QSTdpuZFrXy+xVFj3OIALnO0AuTvYek2Xbtw2FfhaNFzmuqNGQhpAex13OIm85iehWOSenJ09N0zztpSSfz7nP4fE6ipEkZdbRI8QvBOnt7Niy4BgDDLmmzZMS7Tos6vTDXOBOa5hzdDBiSDcTqrlCs7wZiQ1twwe9wdfPqm17nK1Rdo4wCkM7BYgDaQDmDZ3mFp4OoTUpgwCfxHRogZtfYb+6y6jMz8wvLjLXR12Ou91epVe7qCIDQYBdznRoi55a+m+E14JOyqNik6ZneBqDYACN+qr8LHiPQElu8xJH6KszjQiMwDgCbzb9zMJsBiSWuLHAuAm4mYJsYNuUhea1JRaPRlNOmU+1HGqJqGlUBacrZflOYOzXMGJEXBm64fE1IkAhwkwfyIjTQLT47Vo1Xvqh7m1HOGanlJDTEOJfo7S0LEa4biy9XBDWKOSctmOMQRufnqkrDcU4CGvt5ARNyISW5BA053+Ii+5MDf2Vvh7nAw0gESQDaZsRPzVbmP7IvJHdhtzFxlgQMkgz5c556rd7JdgcP/3g8QqtbFNpomnUj/aGTqRqIAjaeoKN4v3K0l4OfrMDodlkloBLb6mYInxWt69EPCHU/wCpH1ta05nhrbCIIzNO2bbWAYW9hOGNpUpp1S5xAtUMyTv4AbX5j1Vrs/hTeYLy6TUmXTpEkSLZRMzpe0BTrFHaUl+idv8A1/JCtuqI8NVZiaZpta52UHNTqNdlhpzN8QMDLIuRBBHJR1WBtVoPeZKvdhrmuYABdozBhEEAEEmQQRdsLSZwZgql5k5w0DNoCwRY7ggttpZNieGvDB3BLWtaG92JgZqrSHiTAjx6zA0Cy/qYN1ZSxsbB45j3PpNcc7AXgFpDg+HBzfE6wsHD36rfb2dweLYxldmIe9rczjSDw0PacuUBskwDqLac1Xp02R4vFBv9Ym7iCWwL7yN7K9geKClU7wBvmHfhJ5TYkk/dZvqV7WaxxNcsnpdhcA0PHcYsNq5S4FtWCWuzCJEi91ZwvZnBNHdsZijIDQ05yQBEATcaDVY3G+2rq3hYcgDYOvii5gmQN+uuyzcNxfJjW1zDqpOckgR9Pdk6AAlub35Ko5JFvX4Ol7QcNohhawPp92CPExznkuY7KyQbE5SegG824/F0WZT/ALPuqge8S5toEwCGmAfHBnSbCYWjxvtRTqVKwpMnvHd5mDgTcnYQBqRrbndYdFrMtgRMGZFodv5/om5/IqNOtwehWw2fDue6t4XOpZQADAzNBgEuDS50CdOUKlw7s1ULGubDrhrQ1/idMnOLNhtnegUjar6OWrTlzmlzslg5hc4Zmif/ABGkSYsdpMrcNamyv3tJ4yupOdkcSBTe8092n8UyNpm+oGcm3Hii4rm2c/R7OYjvHhoz5SM1NzpMatI2MySPWy1sL2axAF6YAMyMzYvG5vpaF0zOKYZry/v2OMeJx1JMZTAGgEiP2WP2urvr0aQwVaKmfM4Cs2m7LlMTcA3K495zdV/dm/pxSsweJdlK1Nwq92MjPE4l7PC2ZcfqkjLOmn3GFi2EPIY5pc0ERHikkucSehJEG9itJ3D+IkDNWrSBlcBXLpJdUdMh8EZS0ewWjV7Msq5S4vYS2n4gWQARJ2k2INxrPmuyLcVU2jmnBfhs508SLWknUzA3GWC53taDrCqNx7aglhDfrElsAk6HW9uYOvmuuo9mmsInK/L+LwkxbQm+3TyUjuD05MhokRaB56BZOcEZtHmfGKQyU3CA6XNdH9w1dO4JkgqFjXvpm2aBsMzspgknUiPTe69Pq9nsOYzUxabguEyIMwb2UuF4bh6YdkptAd9WkGL3Gi0XUxSFqvJ45kMka+iTKJOgJ+fPdeg9oOx+d2ejkhzXPIE+EyYZERJjUT9QNiqXZjso11JlWocwcMwbeIkRI5WPuNFv68NdiHRy3D8C9zw4McQzxG2zbx9o9VG9pJEyCRMkmJ5g7yZXrbcE0NADLNEAXIEkndch2y4I2nT75ktGcSyPDmd+Np/CbCRoVnDqFOVA6OWcwGXEQ0BrdRIMATG+hV2nSLwJmQ2G7iJu48rD7Krg6JqHKACXmxM6nUToImV3PDuDUaTfG8Ocf7ntIbaBlaeXP9LLTJNREzlq3eNINmgbAlxdBjUWE/xZXaQY0lxMv2aQIAiCGja/RFxBrQTlLfA7MPEL6XkHl5aLMqkHxPqAH0J2vrr/ACVn95DXkqcWxJ7wwXQee++y1ezHEHtcXSQBr0m0x0mbrAxLCXQDm5fAtfgtCGF28GCSAMw0bf8AwNTyWmSCcKDm7Rsce7KtNJ2IY5ziTJJiMokOPhbzgRsB0hceKVptC6jH8WDqBpU2PaXWIe5paBGofMzsREE35rnRg3iA7KATrma73DSTCnApqNSf/DTLrf0lijwKq5ocG2NxaUl09Cphg1oLnyABapTj0l8pJPJIx5OlZwh8aHe0gegnrBSdwuobEE6AkuZpN9HTuTHTmtiphG7E+wHrrqhGHA5+pC4HlZp6jOe/0bEWlrLTfOIvGjZk3n4VYw2BrDLnay5JdD7jkddbbcyVtGmOX3/dOGjkAk8zrsLdmJVwtdz2nKzKcwc01JA8XhIAFzl9jGsKzT4fUcRTblYH92wvLrA5/qgzYAz79FpJe6j1PgW7Cx/BXUso/qKNabHuyTAbEzfeTprGyxcXwiq+o53eAMgZWdepy6DbXrqtnK7YJxSd0Cp5n+FUPeTVHOngNSfrZ9MB3izB1xm0jl7eSnwvCHNHjcCQBGUQNAJIOu/LVbgYeY9ku7+AJPPkZKswP9CaXEy68bCxkkkEczcjT3U7ODMylpJIMi4buZO3ktg0hzKXdjkfdJ5Zv3KWxlf6OzdziJmPDEzM6aqT+gblLZMHLe0w1xc0TGkn7Dkr5pt5fcpiG/2hTvLyVtLyZrOENykZnkHWXD9Ap2YFrQBe2kuNvIq3mHIeyHOOQ9gpcpP3FtLyRuHX7lNHnYAanQCB9gpu88vsl3iVvyIr5PP3KLuvP3KmzlLMkKiHuOrvdD/T+fupsvyT+6fMEwog/p7b+pUVHhzWMDGtAa0QBJsPurWZPKdvywopv4U0iII10e8dNvJVMR2UpVAQ/OQf/VqbX3WvmSzqlkkuzYUYLOwWFA+l3/2Ov5qVvYfCD/dT51Kv6OWz3icP81Xqz/M/3HSModksIP8Ay9P1dWP/ADo29m8MNMPQ9WOP5laOdKUvVn+Z/uOym3g9IaUsOP8A4KX/AEo/9P5Bg8mgD2CsF6Qel6kvIbMpVeDMdrTpnqRf8lTf2QoH/dAeT3hbWZOFSzTXZibswD2Lof2f/uonXQZj8/wkj15+SS2WIC0c0RahyqKKoYNHVOWBIj4ExKAob5oiBCEkpZ07GEXISmJHX3TFyVgJxTZylPy6QCQWNnKHvERb8lMW9SgLGNRCSnLPNCT8hAWMW9E0dEiTzHt/CUHomIfKnDPNBBT35JD4CjzSgdUMnkkHHcT6wgaoZz00pzPIj1lIEooNRZT19igJ80Zqk6k+RJSnofdFA0AI+BOnznl+aRelRIk5CYO+XTgn5KQChP8ANEOfzS7xMBy/5CElPmKfP0SsQIcnDki5IFKwDBSQz8skiwsvl/JCXKGSkSfgWobEwf5ITUUZqc/2QB9/XokFkpqBIu9EGbyTEjmgdhHnP2KYvQlw0Ubn+aAsmzeaEvPVRZ/P7hCayWpOxNKY1Ov3UJM7oXHrKKCycJ+8hQNJ3/VPm/z8+WUsLJe+TGrzKhg6j9vsnc74U6CyQVJ5oe+6fZMCSPn3hDm6EJDsMVuiLvVB3k6pp68+v5p8hZY71Nn6KEPHwfsip33CTsVkxegLkzmBRkqbYMkL0zj1KCEinbAIeaPOPhVWpVjy/JCKif1MVls1Eu+CrB3y6Yz5R1S5FsW21R8KLvRuVTjy+dELgd06DZl41m8wmFVqpMI3+e6mbHJJi2ZakJKAO6/kkkGxfLp31/wnLeqSS1GAR5j1lAafy6SSBoAM5oXNj0/JOkp2d0IabJOqdICdJOibIwPL0+XT9xcRb9dEkkXQ1yDUYR8jXohAP+EkkJ2BIG+fyP3TEhJJHuFiy/P2Ubj8+37JJKkrQAuO0pneaSSQMRKU/OaSSoQ8fOSbLG5Ht85+ySSRolyGSfX8/wBEOc/PnmnSQN96ALj8/wApwZ5+XVOkhpEDuN/4/lAPn57pJKX2EJwKUxv/AJSSSExR5eyeL3+apJIAdgndEWDqPgSSSAHuxzP2SSSVCP/Z"/>
          <p:cNvSpPr>
            <a:spLocks noChangeAspect="1" noChangeArrowheads="1"/>
          </p:cNvSpPr>
          <p:nvPr/>
        </p:nvSpPr>
        <p:spPr bwMode="auto">
          <a:xfrm>
            <a:off x="1" y="-830263"/>
            <a:ext cx="3492500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2" name="AutoShape 4" descr="data:image/jpeg;base64,/9j/4AAQSkZJRgABAQAAAQABAAD/2wCEAAkGBhQSEBQUEhQUFBQUFRUUFxQVFRQVGBUUFRcVFRQUFxUXHCYeFxkjGRcVHy8gIycpLCwsFx4xNTAqNSYrLCkBCQoKDgwOGg8PGiokHCQsLCwsLCwpLCkpLCwsLCwsKSwsLCwpKSwpKSwpLCwpLCwsKSwsLCwsLCwsLCksKSwsLP/AABEIALcBEwMBIgACEQEDEQH/xAAbAAABBQEBAAAAAAAAAAAAAAACAAEDBAUGB//EAEAQAAEDAgQDBwIFAwEFCQAAAAEAAhEDIQQSMUEFUWEGEyJxgZHwMqFCscHR4RRS8RUjQ2LC0hYkM0RjgoOTov/EABoBAAMBAQEBAAAAAAAAAAAAAAABAgMEBQb/xAAtEQACAgIBAwMBBwUAAAAAAAAAAQIRAxIhBDFRE0FhIgUyQlJxkaEUgbHR8f/aAAwDAQACEQMRAD8AhKAhPCZffUfMglqAtUqYhMCAsQFqsFqEtQBWLEJarPdJ/wCmStFFMtQ5FfGHCZ1JLYqiiKSNtNTOagKl8gD3SHIE5KApalWHlQkfLICUJS1HYbvT7pg0yf4QFyEuKnULJC/fSVBUcEiExajUdhMKs0KdlVYtfCslqznwVHkg7rmoKrosAPNaZp2VGpSubErKLs0ZnuamhTvb091GQtjIGEJajTQigsdrU5CIJiFIwYSARZU4agQwCsUqBKKjSVoABQ2UkJuHsmUgrlJRyVwXsiYsVrIhcxdymc1FUsTd2rJpJZFW4qK4oou46KYlAXpW2OkAaSBwRmohL0UwtETionFSuagLVSRNkBQFqsFqEsTCyuWIC1WC1CWpDIMqEtU5YhLUhkJahLVMWpi1ICDKkWqXKmypDIYWvgyMg+6zcqs4OvlMbFZZI2i4OmarGyqmJbl/z+it0VW4i+y5Y/eo3fYyqrpUUKVwTZV1UYNkcJBGQkGpgKEyKEsqVACGqVlNJjFKDChjQYMJjUJQ6qVlNTRYIanU3dpKbCjZDk8ocqS6KOexygKJIhCCyMhCWqXKlkVbAVyxCWKz3abu1W4UVSxCWq0WICxVsTRWLEBYrRagLU7CisWoS1WSxAWIsCuWIS1WCxCWJDK5amLVOWISxSBAWIcqsZEOVIZBlSyqbKmyIGWcDX2PorWKoSJ/RZrLGQtrC1w8QdVy5Vq9kb43fBg1acFBlW3isCJ3Pl+6pYnD5TEEeauORSJlBozw1PlU+RMWrQghyo205RQpGtKljRGWwnbTUwpqRlKVm2WRtpqQNVulg+asDBxc2WLyItRZnimUldLmhOls/AUWcqbKp8qbKunY5aISxNlU2VMWp7CohhJS5U2VOwI0sqPKkAixkeVLKrDSEWUJblJFMsQGmrbmhRlqtSE0VTTQGmrbmKMsVWKiqWISxWS1CWJ2IrFiEsVksQliVjK5YhLVYLExYiwK+VNkVjKmyJWMr5EdIlpkKTIjFKyhspGhQqZgJVfizLggbKg/jzcO+HCfAXR128hY38lRw/aUVHy4+FwBnYQIIvyJv6enj5esx4cleDtjBzgXDTQlqkp1g8SLhPkXqwmpK0zjap0yNjJU9KggDVoYXD+GSpySpFQVshZhpOllOylGqnqGNFVdVXPbka8RLIrQLKpXxEoX1EEKowS5E52ASmUuRJaEG7kSyo6rw0Ek2Ak+XOyrY3HtY3MIcbEAObJbu4Am4jksZZYxTbYlBvsiXImyJsFjG1W5m8yNtvJSugakDzTjljKOyfAnBp00RFiYsUzYIkQR0UTqzQYLhPL9PNV6kUrbDRvigMiYtVXGcVFNwaQZJgTbWw8/TroqPGeKEBzC2428V285A106SufJ1uOCflf5NodNKTXg0H4xgME3mPXWFNRqgi2n5LjnYgFxOZ5c4RqSQRoTO2vwq7haxYHOaZI/DOx3Ajb4dV5uP7Wk5/UuDrl0UVHjudIKjSbEHpKI01yp4oG1AYuZMnnIEbc5W8ziQcybxa+2uxK7em+0Y5bT4Zjl6Vx5iXRSCL+kCxqvEsr7kgHLYjeZIB8lrUMbYZv7Q420mN/UhdEeqUm0vYh4NUrGfhQoHUlpG4kKliKobE2kwuhZqVtmLx80iqWJixSVsQxokkcvXkoGY9hMTHn1n9vuh9TjTpyV/qT6U+9McsQlimY4OEgyE5atVNPlE60V8ibKp8ibIlsKiuYGpG33sFHTxYIiWh0WDjaZIyzrNjsuW7R8eiuWAE2NNw3Bm2mus+R5yufPEz42l1i4k5wD/cDqASb2Xj5vtBqTSXCZ6OPplrbZscbrOdiSbNgBpZOYzrFzF5kELJGDqBwAuyQ6zrAGeZ126LPrY0Zi4ZiQYGY5oYDYTvy5K7RMVmGSWkAN0AM5hBOmht6LxMrcpOXk6lGlRvYTizr/AIsv1OFgAbZBBsbHeTGoldA3iTA0ZiM1jlGoB0nYHp+e/H4hk3Y0OAOg8WgPigdbb/ZS4HEta7NOZzXQ20gAAAzydAVYeryYV9JlPFGXc7mkZgx1jfor9KuIhc7wXGS8sEuJDXlxJmHAG8+enktsU19FgyrPjUn3OKScJFrvAonUpRU6HVWadMDqqbUexSTl3K7cGl3QGys1KhgnoVTxuKaxjHOIaXAm/QSb+w9VzZeqWP736msMO3Yc+SZRDHNP+fdJWupxtXYvQmc3jeOl5h7iRe8GT02HQKV+MeWhzy4Q3K0OAbAboCNTY69VjHGPaWNGUBxIkOvFyAOR220vMqT/AFZwDYdYmJMnoQZF738pXzbbd/J6KpGxw/GnIH2BgEkkROpAJvAUtbjgLyJLiRGbWY100+brJo1aeW/hFiQ0i5beNyPSEFTH0Bo1suAuDlmwiR77LKnTRW3ub1Di7gTlBAixEEWtcE7W91YdxgVoGVveQZECdwXB0iNOuiwH44FgjKIIEExAIsQBY/NUzeIPBnKHaRpYj8Wa19AtsWWWPj28Cmoy59/Jp43Gy0d5dzcsnKQYEATJygfusHi2Jl5E5bAmHFxdMB038IM/dXcdjXV3FzjllugbAaAABEkgeSysRg2FwzF0azIgxrJiTobzutMmTZ/H8kxjSLAwjgXFoiJkOvDm6wRMGTF9kNPDV2tDhJBMhv0ubqCJJuQZ5nTmg4ZiQwG9j+GcwALogkX0B2/VXc2Z8guymSCXQ0np9tPZcsrTNPYTDUa7Nc+YcGzyAGvX3WmzGxlAa6Jk7gOMSP4/lZTqzs9qgLCS2xJLdDYmQdAJ+yvOPhMOBIkEHzibnXr10U7OPYaRLiXEm4km5kE2EkEcjpzVwcWOUCACQJ9GgD7/AKrOxOJywTfaRcAmNfZQtrj8Rhpi4H5StceacVaYSjFmtR4s5vgBJ5E8tJ6KvUxhLruJG566/kdlmsqfU2RAh0iXEwfcCd/Lkg7yLxNom58tTpb7pZMk5UrdE0k7SNYiQ4EzJMRytsdwVH3RgXk/e3weyoHHCRMEecCSb323j7qVtUGDMD7QLC87QSuape5Zbw7ixwIdzsNP8q7S7QZj9EXvJv8Al8nosltW5ESdtBuN9/gUOJY7PmE8i2bTa7fS0Lpw9XmxWoyMp4oS5aNXFcdeHDI0Zd4IcZ5fPflBju1DS1wAblykEON9Lj8ws844ZTY6xcEXNhvIuqPEcXSsHzlcCQ8OBgmYEi4HQ8lt/XZ5WnJ8kehjXKRj12yS8Pmo14IzmM9MRlM7mW9JVXiOGfncXsylxL8zQcsPhzYnRuvv0VavWFwLibHQxyP8oKmKLrSYJlwk6zrHNNOXkZYfQpus2Q4a6OF403O6sYFmgIjxA5nbOnwz/wAP88lTOBcCcsPbBcCAYIj3BuLIqAP1ABwBaC1xHpI5Tb1SfYDVo1nF7ATDfqMOgAO8IPnYn2UDcGc8tg3IzCLOEgzzBF5UWOY4kEaZRvYmNPX9YVvhpyNLyZJEQToJGtpJi3osuytCOx7Osp0mue4wXG5dMwLfP5W/QrNcAQbHSbc9j5LzSnVeSXOMkQWNH03iHRvafZbWC4i8/ULCZdMafhaNSbn7rqwddPAtWk0Yywxm/k7cBSNcsdpcGN8RJiTJvli/6oqWLdUcAPC37/NF0R+1oSg5Ndin0Uk0kzWq+NpabAiPLqvLuK8VqFzmPqBwYcsC4dBiLWuP1mF2XGeMGhTykAkkB0k2Y6RmlsxFrrznH4lpEZYIJINnEzEguAEneb+QWWfLjz1KPcqEJQtMvPpPdcOzAgQYqi0WsBHsmVfC8Tc1gb3lQRyBI155h+SZcVTNC4cW0xlBgEgeG0f+6wuB91bbiGGZaDrNwc2l2xPMX6rIx+MeQ0P2Ada+bSxIMaXPp6aOEqCoBlAaCHBpsNhEtE+0qpLgCLvpBc2S24J1czX1i+nn6SUsO0taH6QDMgQCLz00t1WbTxfdvImXA3knL/xQPOVbwLs0hrZIBgAkkgyYAadfeCVTQjQw2GNTKxkTNgHWs0xc2P4jfSV1PBeF0pHe56gMghjsuRwJBaSQRrHt1AODw3CiKYfmpvaZOYOYbmACSQA0OmCAdjNjGxSfUY8mRkbTByufmcHGY8Uw5seF0+dtnp5FZeqcIod5LsO57TMA1qjMzZdlEiYItNp8O0rSxXBMMcG2s/ANFN+YNf8A1eJcQZfqwDUZCdIUHDaskNcB4SW6CblpmG6ywgwP2XR47thw9lIUqoa2k0mGObWa0HxTANLW7vcps1i7Oa4B2fo1+9bhcGx2TL3gNR4jNnDY7xo5P05DcAqfBcHw5qx/QMc+o4QBWrUQHAA2DWANmJ2WhT7YcJyvhrC0EF8CrAJJa2YZzJA8yrOD7RcNZ46VJomHBzWVZNiA4HJycfcqeXwXSQGL7CUHMa8YJwztaQWYyu6xAJlhFjcCSq//AGMwznNbVpYhheS0Za9Nv0wXEtfJ+0X81rN7SYRzqh7tratOixrCX1Wl1NwlohrQWtDxlvGmsacvxXtDmBAlmSZOfxTIJbmiXHwkfvKzk6RSjycf2l4d3OLqU6Izta9ozucGkuAh0gEj6gQIOgkaqB2DrBozNdJBJJvv9LtQfq2/dadTjTc1xp4wcrriZYRGjSDYq3RxYqXbFxaBA0gx86LneSS9iljj5OZoYuo1xY5xBE/hkDSCPPaNlZZiav8AaHbucLQdIywBFv3lbNdjHBriLgb3uctxNz9MTyCq4nBtaJEFonN0AsYEmJv79Ah5E/bkl42jIr0y5xnTZoi/X9Ffw5a1kmdtpEDpOpI06BZdWqXPLTGW0EfU4WGp6baWViqwkER4hLZOmYEExa9yfkLfuuTOzToVWQ3MLEwC6x5yA7y25KCtjBJa5wzfSAJ1ECd9cwVWhjHjMHUyBePCb22MWIg+c+iifVa8yAM4H1kAz4oIEWtMzsCsHDkGy+7EsyZSD4SGxEEk/huNLz6Ln+PPpuYzurQDIvpzAPlstL/UR3haXNAENykwXEGDEt5xHOOawONmKkZictr6jXw+krTFGpEtlDD1IdB0cMpnkSL+kAqSGzBM28J6wYba+qrFJddEl+g57DIbdlnB0mztvJS0GszRs8QSTdpuZFrXy+xVFj3OIALnO0AuTvYek2Xbtw2FfhaNFzmuqNGQhpAex13OIm85iehWOSenJ09N0zztpSSfz7nP4fE6ipEkZdbRI8QvBOnt7Niy4BgDDLmmzZMS7Tos6vTDXOBOa5hzdDBiSDcTqrlCs7wZiQ1twwe9wdfPqm17nK1Rdo4wCkM7BYgDaQDmDZ3mFp4OoTUpgwCfxHRogZtfYb+6y6jMz8wvLjLXR12Ou91epVe7qCIDQYBdznRoi55a+m+E14JOyqNik6ZneBqDYACN+qr8LHiPQElu8xJH6KszjQiMwDgCbzb9zMJsBiSWuLHAuAm4mYJsYNuUhea1JRaPRlNOmU+1HGqJqGlUBacrZflOYOzXMGJEXBm64fE1IkAhwkwfyIjTQLT47Vo1Xvqh7m1HOGanlJDTEOJfo7S0LEa4biy9XBDWKOSctmOMQRufnqkrDcU4CGvt5ARNyISW5BA053+Ii+5MDf2Vvh7nAw0gESQDaZsRPzVbmP7IvJHdhtzFxlgQMkgz5c556rd7JdgcP/3g8QqtbFNpomnUj/aGTqRqIAjaeoKN4v3K0l4OfrMDodlkloBLb6mYInxWt69EPCHU/wCpH1ta05nhrbCIIzNO2bbWAYW9hOGNpUpp1S5xAtUMyTv4AbX5j1Vrs/hTeYLy6TUmXTpEkSLZRMzpe0BTrFHaUl+idv8A1/JCtuqI8NVZiaZpta52UHNTqNdlhpzN8QMDLIuRBBHJR1WBtVoPeZKvdhrmuYABdozBhEEAEEmQQRdsLSZwZgql5k5w0DNoCwRY7ggttpZNieGvDB3BLWtaG92JgZqrSHiTAjx6zA0Cy/qYN1ZSxsbB45j3PpNcc7AXgFpDg+HBzfE6wsHD36rfb2dweLYxldmIe9rczjSDw0PacuUBskwDqLac1Xp02R4vFBv9Ym7iCWwL7yN7K9geKClU7wBvmHfhJ5TYkk/dZvqV7WaxxNcsnpdhcA0PHcYsNq5S4FtWCWuzCJEi91ZwvZnBNHdsZijIDQ05yQBEATcaDVY3G+2rq3hYcgDYOvii5gmQN+uuyzcNxfJjW1zDqpOckgR9Pdk6AAlub35Ko5JFvX4Ol7QcNohhawPp92CPExznkuY7KyQbE5SegG824/F0WZT/ALPuqge8S5toEwCGmAfHBnSbCYWjxvtRTqVKwpMnvHd5mDgTcnYQBqRrbndYdFrMtgRMGZFodv5/om5/IqNOtwehWw2fDue6t4XOpZQADAzNBgEuDS50CdOUKlw7s1ULGubDrhrQ1/idMnOLNhtnegUjar6OWrTlzmlzslg5hc4Zmif/ABGkSYsdpMrcNamyv3tJ4yupOdkcSBTe8092n8UyNpm+oGcm3Hii4rm2c/R7OYjvHhoz5SM1NzpMatI2MySPWy1sL2axAF6YAMyMzYvG5vpaF0zOKYZry/v2OMeJx1JMZTAGgEiP2WP2urvr0aQwVaKmfM4Cs2m7LlMTcA3K495zdV/dm/pxSsweJdlK1Nwq92MjPE4l7PC2ZcfqkjLOmn3GFi2EPIY5pc0ERHikkucSehJEG9itJ3D+IkDNWrSBlcBXLpJdUdMh8EZS0ewWjV7Msq5S4vYS2n4gWQARJ2k2INxrPmuyLcVU2jmnBfhs508SLWknUzA3GWC53taDrCqNx7aglhDfrElsAk6HW9uYOvmuuo9mmsInK/L+LwkxbQm+3TyUjuD05MhokRaB56BZOcEZtHmfGKQyU3CA6XNdH9w1dO4JkgqFjXvpm2aBsMzspgknUiPTe69Pq9nsOYzUxabguEyIMwb2UuF4bh6YdkptAd9WkGL3Gi0XUxSFqvJ45kMka+iTKJOgJ+fPdeg9oOx+d2ejkhzXPIE+EyYZERJjUT9QNiqXZjso11JlWocwcMwbeIkRI5WPuNFv68NdiHRy3D8C9zw4McQzxG2zbx9o9VG9pJEyCRMkmJ5g7yZXrbcE0NADLNEAXIEkndch2y4I2nT75ktGcSyPDmd+Np/CbCRoVnDqFOVA6OWcwGXEQ0BrdRIMATG+hV2nSLwJmQ2G7iJu48rD7Krg6JqHKACXmxM6nUToImV3PDuDUaTfG8Ocf7ntIbaBlaeXP9LLTJNREzlq3eNINmgbAlxdBjUWE/xZXaQY0lxMv2aQIAiCGja/RFxBrQTlLfA7MPEL6XkHl5aLMqkHxPqAH0J2vrr/ACVn95DXkqcWxJ7wwXQee++y1ezHEHtcXSQBr0m0x0mbrAxLCXQDm5fAtfgtCGF28GCSAMw0bf8AwNTyWmSCcKDm7Rsce7KtNJ2IY5ziTJJiMokOPhbzgRsB0hceKVptC6jH8WDqBpU2PaXWIe5paBGofMzsREE35rnRg3iA7KATrma73DSTCnApqNSf/DTLrf0lijwKq5ocG2NxaUl09Cphg1oLnyABapTj0l8pJPJIx5OlZwh8aHe0gegnrBSdwuobEE6AkuZpN9HTuTHTmtiphG7E+wHrrqhGHA5+pC4HlZp6jOe/0bEWlrLTfOIvGjZk3n4VYw2BrDLnay5JdD7jkddbbcyVtGmOX3/dOGjkAk8zrsLdmJVwtdz2nKzKcwc01JA8XhIAFzl9jGsKzT4fUcRTblYH92wvLrA5/qgzYAz79FpJe6j1PgW7Cx/BXUso/qKNabHuyTAbEzfeTprGyxcXwiq+o53eAMgZWdepy6DbXrqtnK7YJxSd0Cp5n+FUPeTVHOngNSfrZ9MB3izB1xm0jl7eSnwvCHNHjcCQBGUQNAJIOu/LVbgYeY9ku7+AJPPkZKswP9CaXEy68bCxkkkEczcjT3U7ODMylpJIMi4buZO3ktg0hzKXdjkfdJ5Zv3KWxlf6OzdziJmPDEzM6aqT+gblLZMHLe0w1xc0TGkn7Dkr5pt5fcpiG/2hTvLyVtLyZrOENykZnkHWXD9Ap2YFrQBe2kuNvIq3mHIeyHOOQ9gpcpP3FtLyRuHX7lNHnYAanQCB9gpu88vsl3iVvyIr5PP3KLuvP3KmzlLMkKiHuOrvdD/T+fupsvyT+6fMEwog/p7b+pUVHhzWMDGtAa0QBJsPurWZPKdvywopv4U0iII10e8dNvJVMR2UpVAQ/OQf/VqbX3WvmSzqlkkuzYUYLOwWFA+l3/2Ov5qVvYfCD/dT51Kv6OWz3icP81Xqz/M/3HSModksIP8Ay9P1dWP/ADo29m8MNMPQ9WOP5laOdKUvVn+Z/uOym3g9IaUsOP8A4KX/AEo/9P5Bg8mgD2CsF6Qel6kvIbMpVeDMdrTpnqRf8lTf2QoH/dAeT3hbWZOFSzTXZibswD2Lof2f/uonXQZj8/wkj15+SS2WIC0c0RahyqKKoYNHVOWBIj4ExKAob5oiBCEkpZ07GEXISmJHX3TFyVgJxTZylPy6QCQWNnKHvERb8lMW9SgLGNRCSnLPNCT8hAWMW9E0dEiTzHt/CUHomIfKnDPNBBT35JD4CjzSgdUMnkkHHcT6wgaoZz00pzPIj1lIEooNRZT19igJ80Zqk6k+RJSnofdFA0AI+BOnznl+aRelRIk5CYO+XTgn5KQChP8ANEOfzS7xMBy/5CElPmKfP0SsQIcnDki5IFKwDBSQz8skiwsvl/JCXKGSkSfgWobEwf5ITUUZqc/2QB9/XokFkpqBIu9EGbyTEjmgdhHnP2KYvQlw0Ubn+aAsmzeaEvPVRZ/P7hCayWpOxNKY1Ov3UJM7oXHrKKCycJ+8hQNJ3/VPm/z8+WUsLJe+TGrzKhg6j9vsnc74U6CyQVJ5oe+6fZMCSPn3hDm6EJDsMVuiLvVB3k6pp68+v5p8hZY71Nn6KEPHwfsip33CTsVkxegLkzmBRkqbYMkL0zj1KCEinbAIeaPOPhVWpVjy/JCKif1MVls1Eu+CrB3y6Yz5R1S5FsW21R8KLvRuVTjy+dELgd06DZl41m8wmFVqpMI3+e6mbHJJi2ZakJKAO6/kkkGxfLp31/wnLeqSS1GAR5j1lAafy6SSBoAM5oXNj0/JOkp2d0IabJOqdICdJOibIwPL0+XT9xcRb9dEkkXQ1yDUYR8jXohAP+EkkJ2BIG+fyP3TEhJJHuFiy/P2Ubj8+37JJKkrQAuO0pneaSSQMRKU/OaSSoQ8fOSbLG5Ht85+ySSRolyGSfX8/wBEOc/PnmnSQN96ALj8/wApwZ5+XVOkhpEDuN/4/lAPn57pJKX2EJwKUxv/AJSSSExR5eyeL3+apJIAdgndEWDqPgSSSAHuxzP2SSSVCP/Z"/>
          <p:cNvSpPr>
            <a:spLocks noChangeAspect="1" noChangeArrowheads="1"/>
          </p:cNvSpPr>
          <p:nvPr/>
        </p:nvSpPr>
        <p:spPr bwMode="auto">
          <a:xfrm>
            <a:off x="1" y="-830263"/>
            <a:ext cx="3492500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50335" y="4325515"/>
            <a:ext cx="4436533" cy="16557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Dames</a:t>
            </a: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 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Individuel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 </a:t>
            </a:r>
            <a:r>
              <a:rPr lang="fr-FR" sz="2100" b="1" i="1" dirty="0">
                <a:solidFill>
                  <a:prstClr val="black"/>
                </a:solidFill>
                <a:latin typeface="Corbel" pitchFamily="34" charset="0"/>
              </a:rPr>
              <a:t>Lise BROT des </a:t>
            </a:r>
            <a:r>
              <a:rPr lang="fr-FR" sz="2100" b="1" i="1" dirty="0" err="1">
                <a:solidFill>
                  <a:prstClr val="black"/>
                </a:solidFill>
                <a:latin typeface="Corbel" pitchFamily="34" charset="0"/>
              </a:rPr>
              <a:t>Chanalets</a:t>
            </a:r>
            <a:r>
              <a:rPr lang="fr-FR" sz="2100" b="1" i="1" dirty="0">
                <a:solidFill>
                  <a:prstClr val="black"/>
                </a:solidFill>
                <a:latin typeface="Corbel" pitchFamily="34" charset="0"/>
              </a:rPr>
              <a:t> </a:t>
            </a: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Dames </a:t>
            </a:r>
            <a:r>
              <a:rPr lang="fr-FR" sz="1900" b="1" i="1" dirty="0">
                <a:solidFill>
                  <a:schemeClr val="accent3">
                    <a:lumMod val="50000"/>
                  </a:schemeClr>
                </a:solidFill>
                <a:latin typeface="Corbel" pitchFamily="34" charset="0"/>
              </a:rPr>
              <a:t>Equipes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  </a:t>
            </a:r>
            <a:r>
              <a:rPr kumimoji="0" 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Chanalets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(équipe </a:t>
            </a:r>
            <a:r>
              <a:rPr lang="fr-FR" sz="2400" b="1" i="1" dirty="0">
                <a:solidFill>
                  <a:prstClr val="black"/>
                </a:solidFill>
                <a:latin typeface="Corbel" pitchFamily="34" charset="0"/>
              </a:rPr>
              <a:t>2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)  2 </a:t>
            </a:r>
            <a:r>
              <a:rPr lang="fr-FR" sz="2400" b="1" i="1" dirty="0" err="1">
                <a:solidFill>
                  <a:prstClr val="black"/>
                </a:solidFill>
                <a:latin typeface="Corbel" pitchFamily="34" charset="0"/>
              </a:rPr>
              <a:t>Chanalets</a:t>
            </a:r>
            <a:r>
              <a:rPr lang="fr-FR" sz="2400" b="1" i="1" dirty="0">
                <a:solidFill>
                  <a:prstClr val="black"/>
                </a:solidFill>
                <a:latin typeface="Corbel" pitchFamily="34" charset="0"/>
              </a:rPr>
              <a:t> (équipe 1)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13BE5D5-D72A-496F-8A86-68F0C2D2FB6A}"/>
              </a:ext>
            </a:extLst>
          </p:cNvPr>
          <p:cNvSpPr txBox="1"/>
          <p:nvPr/>
        </p:nvSpPr>
        <p:spPr>
          <a:xfrm>
            <a:off x="5588000" y="4250267"/>
            <a:ext cx="4436533" cy="24252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Messieurs </a:t>
            </a:r>
            <a:r>
              <a:rPr lang="fr-FR" sz="2000" b="1" i="1" dirty="0">
                <a:latin typeface="Corbel" pitchFamily="34" charset="0"/>
              </a:rPr>
              <a:t>Individuel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</a:t>
            </a:r>
            <a:r>
              <a:rPr kumimoji="0" lang="fr-FR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Charles M</a:t>
            </a:r>
            <a:r>
              <a:rPr lang="fr-FR" b="1" i="1" dirty="0">
                <a:solidFill>
                  <a:prstClr val="black"/>
                </a:solidFill>
                <a:latin typeface="Corbel" pitchFamily="34" charset="0"/>
              </a:rPr>
              <a:t>AURIN des </a:t>
            </a:r>
            <a:r>
              <a:rPr lang="fr-FR" b="1" i="1" dirty="0" err="1">
                <a:solidFill>
                  <a:prstClr val="black"/>
                </a:solidFill>
                <a:latin typeface="Corbel" pitchFamily="34" charset="0"/>
              </a:rPr>
              <a:t>Chanalets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Messieurs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 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Equipes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1 </a:t>
            </a:r>
            <a:r>
              <a:rPr lang="fr-FR" sz="2200" b="1" i="1" dirty="0" err="1">
                <a:solidFill>
                  <a:prstClr val="black"/>
                </a:solidFill>
                <a:latin typeface="Corbel" pitchFamily="34" charset="0"/>
              </a:rPr>
              <a:t>Chanalets</a:t>
            </a: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 (1)  </a:t>
            </a:r>
            <a:r>
              <a:rPr kumimoji="0" lang="fr-FR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2</a:t>
            </a: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 </a:t>
            </a:r>
            <a:r>
              <a:rPr lang="fr-FR" sz="2200" b="1" i="1" dirty="0" err="1">
                <a:solidFill>
                  <a:prstClr val="black"/>
                </a:solidFill>
                <a:latin typeface="Corbel" pitchFamily="34" charset="0"/>
              </a:rPr>
              <a:t>Chanalets</a:t>
            </a: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 (2)</a:t>
            </a:r>
            <a:r>
              <a:rPr kumimoji="0" lang="fr-FR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</a:t>
            </a:r>
            <a:endParaRPr lang="fr-FR" sz="2200" b="1" i="1" dirty="0">
              <a:solidFill>
                <a:prstClr val="black"/>
              </a:solidFill>
              <a:latin typeface="Corbel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3 VSD  4 St Clair 1 St Clair 2 6 Drôme Provençale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2" name="Image 11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00F45881-06EA-714A-8262-C0EA3816E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6"/>
            <a:ext cx="1834075" cy="16557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1FE2F865-6CC6-0B49-1F96-83EB63C6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8734084-C462-3AD3-1657-93244FD6FD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5878" y="1494207"/>
            <a:ext cx="3453298" cy="25891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87AF990-4572-748B-4003-267776461F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2368" y="1954159"/>
            <a:ext cx="1627766" cy="21712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37BB9DF-BC3F-93EA-9D4B-18350FA52B1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2257" y="1954159"/>
            <a:ext cx="1627766" cy="2171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6679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884B24-AB95-58DF-04B0-8CC42E675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457699-6CE9-452F-413E-35CBB3E21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286873"/>
            <a:ext cx="8673112" cy="1262923"/>
          </a:xfrm>
        </p:spPr>
        <p:txBody>
          <a:bodyPr>
            <a:noAutofit/>
          </a:bodyPr>
          <a:lstStyle/>
          <a:p>
            <a:pPr algn="l"/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Championnat Individuel Seniors Dames                      Le </a:t>
            </a: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avril </a:t>
            </a: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Golf d’Albon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joueuses sur 66 participants</a:t>
            </a:r>
            <a:endParaRPr lang="fr-FR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D6937C5-5AE4-B539-B24D-AB4CD354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2B0243B2-D29B-91DA-83DB-E17A0F3EF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63" y="369729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D137E49-7943-5305-9EB3-BC7CC94A38B0}"/>
              </a:ext>
            </a:extLst>
          </p:cNvPr>
          <p:cNvSpPr txBox="1"/>
          <p:nvPr/>
        </p:nvSpPr>
        <p:spPr>
          <a:xfrm>
            <a:off x="949568" y="1549796"/>
            <a:ext cx="9311829" cy="724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Séniors 1 : Sylvie PARODI –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Séniors 2 : Anne JUVIN – St Clair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Séniors 3 : Marie José PAVIS – Albon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B6FE70E-55CF-C481-68DA-18546C53D4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458" y="2952745"/>
            <a:ext cx="2331662" cy="1311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E75FEE5-A7BF-B5C2-0C81-A2F15F5A4B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3289" y="1430391"/>
            <a:ext cx="2457661" cy="13823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796810A-B189-D6F2-1C0C-808471256B9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8784771" y="4492920"/>
            <a:ext cx="2714324" cy="1526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8092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06E3B2-76E9-82B2-4CAD-0E17321B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8D3C00-FC39-08AC-3A64-BE36BBADA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286873"/>
            <a:ext cx="8673112" cy="1262923"/>
          </a:xfrm>
        </p:spPr>
        <p:txBody>
          <a:bodyPr>
            <a:noAutofit/>
          </a:bodyPr>
          <a:lstStyle/>
          <a:p>
            <a:pPr algn="l"/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Championnat Individuel Senior </a:t>
            </a: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Messieurs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Le </a:t>
            </a: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avril à Albon  </a:t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joueurs  </a:t>
            </a:r>
            <a:endParaRPr lang="fr-FR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041DB4-9303-C35C-F9D5-2B90A268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CAA51C76-8A2A-8656-AB9D-5628166C3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63" y="369729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DA34872-0701-E8C3-367B-8166819BC9C5}"/>
              </a:ext>
            </a:extLst>
          </p:cNvPr>
          <p:cNvSpPr txBox="1"/>
          <p:nvPr/>
        </p:nvSpPr>
        <p:spPr>
          <a:xfrm>
            <a:off x="949568" y="1549796"/>
            <a:ext cx="9311829" cy="724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Sénior 1 : Ivan BRUNET  Valence Saint Didier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Séniors 2 : Michel RASE  Albon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Séniors 3 : Jean Marie FONTANILLE la </a:t>
            </a:r>
            <a:r>
              <a:rPr lang="fr-FR" sz="28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Valdaine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Champion toutes catégories séniors  : Ivan BRUNET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Une image contenant personne, habits, homme, sourire&#10;&#10;Le contenu généré par l’IA peut être incorrect.">
            <a:extLst>
              <a:ext uri="{FF2B5EF4-FFF2-40B4-BE49-F238E27FC236}">
                <a16:creationId xmlns:a16="http://schemas.microsoft.com/office/drawing/2014/main" xmlns="" id="{6C682209-80CD-56CC-11EE-D378F0E84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3" y="1642456"/>
            <a:ext cx="3466681" cy="2401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8965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F4647B-83D5-152A-AE2C-BBEB472B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961E37F-3B82-0A20-BA1B-63EB971B4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286873"/>
            <a:ext cx="8673112" cy="1262923"/>
          </a:xfrm>
        </p:spPr>
        <p:txBody>
          <a:bodyPr>
            <a:noAutofit/>
          </a:bodyPr>
          <a:lstStyle/>
          <a:p>
            <a:pPr algn="l"/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Coupe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Fémina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mai à VSD </a:t>
            </a:r>
            <a:b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Joueuses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D7EC33C-5E48-2557-8CD0-840FFF7C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CA952DD5-9867-36F3-E33E-001B5F64E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63" y="369729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778CC5B-E327-01E6-211A-DBF1CDB59758}"/>
              </a:ext>
            </a:extLst>
          </p:cNvPr>
          <p:cNvSpPr txBox="1"/>
          <p:nvPr/>
        </p:nvSpPr>
        <p:spPr>
          <a:xfrm>
            <a:off x="949568" y="1549796"/>
            <a:ext cx="93118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8 clubs se sont affrontés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en toute convivialité 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coupe est revenue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cette année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au club des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440A9B-8684-49A4-1C86-B122ADE4D7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6656" y="2394766"/>
            <a:ext cx="4026585" cy="30225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8492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1518BB-4E9F-D681-0690-69AC631A5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CBE664C3-9E12-D89D-A876-F1CDD4B86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4075" y="357051"/>
            <a:ext cx="12526968" cy="1364342"/>
          </a:xfrm>
        </p:spPr>
        <p:txBody>
          <a:bodyPr/>
          <a:lstStyle/>
          <a:p>
            <a:r>
              <a:rPr lang="fr-F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 and PUTT Dames  202</a:t>
            </a:r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36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6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15 juin à </a:t>
            </a:r>
            <a:r>
              <a:rPr lang="fr-FR" sz="32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Easygolf</a:t>
            </a:r>
            <a:endParaRPr lang="fr-FR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96D43195-1BE5-EC6C-730C-5A19091F8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1"/>
            <a:ext cx="1834075" cy="165576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E2057321-D178-C64E-6BD7-23A2F4DD5F8F}"/>
              </a:ext>
            </a:extLst>
          </p:cNvPr>
          <p:cNvSpPr txBox="1">
            <a:spLocks noChangeArrowheads="1"/>
          </p:cNvSpPr>
          <p:nvPr/>
        </p:nvSpPr>
        <p:spPr>
          <a:xfrm>
            <a:off x="693189" y="5336902"/>
            <a:ext cx="3806650" cy="13480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</a:rPr>
              <a:t>Résultats </a:t>
            </a:r>
            <a:r>
              <a:rPr lang="fr-FR" sz="2600" u="sng" dirty="0">
                <a:solidFill>
                  <a:srgbClr val="660066"/>
                </a:solidFill>
                <a:latin typeface="Forte" pitchFamily="66" charset="0"/>
              </a:rPr>
              <a:t>1ére série 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</a:rPr>
              <a:t>Valérie GUEZENNEC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660066"/>
                </a:solidFill>
                <a:latin typeface="Forte" pitchFamily="66" charset="0"/>
              </a:rPr>
              <a:t>Golf du Bourget</a:t>
            </a:r>
            <a:endParaRPr kumimoji="0" lang="fr-FR" sz="2400" b="0" i="0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Forte" pitchFamily="66" charset="0"/>
            </a:endParaRPr>
          </a:p>
        </p:txBody>
      </p:sp>
      <p:sp>
        <p:nvSpPr>
          <p:cNvPr id="4" name="ZoneTexte 11">
            <a:extLst>
              <a:ext uri="{FF2B5EF4-FFF2-40B4-BE49-F238E27FC236}">
                <a16:creationId xmlns:a16="http://schemas.microsoft.com/office/drawing/2014/main" xmlns="" id="{31EDE782-49D6-6DE2-AB13-39F9267A85A7}"/>
              </a:ext>
            </a:extLst>
          </p:cNvPr>
          <p:cNvSpPr txBox="1"/>
          <p:nvPr/>
        </p:nvSpPr>
        <p:spPr>
          <a:xfrm>
            <a:off x="4684208" y="5320621"/>
            <a:ext cx="3806650" cy="12741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rte" pitchFamily="66" charset="0"/>
              </a:rPr>
              <a:t>Résultats </a:t>
            </a:r>
            <a:r>
              <a:rPr lang="fr-FR" sz="2400" u="sng" dirty="0">
                <a:latin typeface="Forte" pitchFamily="66" charset="0"/>
              </a:rPr>
              <a:t>2</a:t>
            </a:r>
            <a:r>
              <a:rPr lang="fr-FR" sz="2400" u="sng" baseline="30000" dirty="0">
                <a:latin typeface="Forte" pitchFamily="66" charset="0"/>
              </a:rPr>
              <a:t>ème</a:t>
            </a:r>
            <a:r>
              <a:rPr lang="fr-FR" sz="2400" u="sng" dirty="0">
                <a:latin typeface="Forte" pitchFamily="66" charset="0"/>
              </a:rPr>
              <a:t> série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rte" pitchFamily="66" charset="0"/>
              </a:rPr>
              <a:t>Pascale DE BOURNET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dirty="0">
                <a:latin typeface="Forte" pitchFamily="66" charset="0"/>
              </a:rPr>
              <a:t>Golf Château de </a:t>
            </a:r>
            <a:r>
              <a:rPr lang="fr-FR" sz="2000" dirty="0" err="1">
                <a:latin typeface="Forte" pitchFamily="66" charset="0"/>
              </a:rPr>
              <a:t>Bournet</a:t>
            </a:r>
            <a:endParaRPr lang="fr-FR" sz="2000" dirty="0">
              <a:latin typeface="Forte" pitchFamily="66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8340977-DEDC-2EA4-485E-2689AF136F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1871" y="1827261"/>
            <a:ext cx="2900817" cy="32034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FF7A54F-5B6B-DE36-9930-6EB7279B44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4208" y="2012813"/>
            <a:ext cx="3868296" cy="2960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7589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2E8937-7E45-4060-395F-3D9FA6ED5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08E28DA9-D91D-724F-86E8-0A832C97C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4075" y="357051"/>
            <a:ext cx="12526968" cy="1364342"/>
          </a:xfrm>
        </p:spPr>
        <p:txBody>
          <a:bodyPr/>
          <a:lstStyle/>
          <a:p>
            <a:r>
              <a:rPr lang="fr-F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 and PUTT </a:t>
            </a:r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Messieurs</a:t>
            </a:r>
            <a:r>
              <a:rPr lang="fr-F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2025</a:t>
            </a:r>
            <a:r>
              <a:rPr lang="fr-FR" sz="36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6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15 juin à </a:t>
            </a:r>
            <a:r>
              <a:rPr lang="fr-FR" sz="32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Easygolf</a:t>
            </a:r>
            <a:r>
              <a:rPr lang="fr-FR" sz="32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FR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C1811AF8-C1CF-9B07-1E64-4019D6BAC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1"/>
            <a:ext cx="1834075" cy="165576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04A3DBD6-5D25-D64B-A83D-2C67C60FE2D6}"/>
              </a:ext>
            </a:extLst>
          </p:cNvPr>
          <p:cNvSpPr txBox="1">
            <a:spLocks noChangeArrowheads="1"/>
          </p:cNvSpPr>
          <p:nvPr/>
        </p:nvSpPr>
        <p:spPr>
          <a:xfrm>
            <a:off x="693189" y="5336902"/>
            <a:ext cx="3806650" cy="13480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</a:rPr>
              <a:t>Résultats </a:t>
            </a:r>
            <a:r>
              <a:rPr lang="fr-FR" sz="2600" u="sng" dirty="0">
                <a:solidFill>
                  <a:srgbClr val="660066"/>
                </a:solidFill>
                <a:latin typeface="Forte" pitchFamily="66" charset="0"/>
              </a:rPr>
              <a:t>1ére série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600" u="sng" dirty="0">
                <a:solidFill>
                  <a:srgbClr val="660066"/>
                </a:solidFill>
                <a:latin typeface="Forte" pitchFamily="66" charset="0"/>
              </a:rPr>
              <a:t>Philippe VARRACHE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</a:rPr>
              <a:t>CHANALETS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Forte" pitchFamily="66" charset="0"/>
            </a:endParaRPr>
          </a:p>
        </p:txBody>
      </p:sp>
      <p:sp>
        <p:nvSpPr>
          <p:cNvPr id="4" name="ZoneTexte 11">
            <a:extLst>
              <a:ext uri="{FF2B5EF4-FFF2-40B4-BE49-F238E27FC236}">
                <a16:creationId xmlns:a16="http://schemas.microsoft.com/office/drawing/2014/main" xmlns="" id="{83E961BD-34C8-4BCA-57FD-01C723C55572}"/>
              </a:ext>
            </a:extLst>
          </p:cNvPr>
          <p:cNvSpPr txBox="1"/>
          <p:nvPr/>
        </p:nvSpPr>
        <p:spPr>
          <a:xfrm>
            <a:off x="4684208" y="5320621"/>
            <a:ext cx="3806650" cy="17173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rte" pitchFamily="66" charset="0"/>
              </a:rPr>
              <a:t>Résultats </a:t>
            </a:r>
            <a:r>
              <a:rPr lang="fr-FR" sz="2400" u="sng" dirty="0">
                <a:latin typeface="Forte" pitchFamily="66" charset="0"/>
              </a:rPr>
              <a:t>2</a:t>
            </a:r>
            <a:r>
              <a:rPr lang="fr-FR" sz="2400" u="sng" baseline="30000" dirty="0">
                <a:latin typeface="Forte" pitchFamily="66" charset="0"/>
              </a:rPr>
              <a:t>ème</a:t>
            </a:r>
            <a:r>
              <a:rPr lang="fr-FR" sz="2400" u="sng" dirty="0">
                <a:latin typeface="Forte" pitchFamily="66" charset="0"/>
              </a:rPr>
              <a:t> série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rte" pitchFamily="66" charset="0"/>
              </a:rPr>
              <a:t>Alain COUSIN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u="sng" dirty="0">
                <a:latin typeface="Forte" pitchFamily="66" charset="0"/>
              </a:rPr>
              <a:t>CHANALETS</a:t>
            </a:r>
            <a:endParaRPr kumimoji="0" lang="fr-FR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orte" pitchFamily="66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fr-FR" sz="2400" u="sng" dirty="0">
              <a:latin typeface="Forte" pitchFamily="66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F9F4F15C-E983-78A4-1D33-1EC4ADFD6A5C}"/>
              </a:ext>
            </a:extLst>
          </p:cNvPr>
          <p:cNvSpPr txBox="1">
            <a:spLocks noChangeArrowheads="1"/>
          </p:cNvSpPr>
          <p:nvPr/>
        </p:nvSpPr>
        <p:spPr>
          <a:xfrm>
            <a:off x="8560526" y="5336902"/>
            <a:ext cx="3520755" cy="13480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600" u="sng" dirty="0">
                <a:solidFill>
                  <a:srgbClr val="660066"/>
                </a:solidFill>
                <a:latin typeface="Forte" pitchFamily="66" charset="0"/>
              </a:rPr>
              <a:t>Sur  équipes mixtes 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</a:rPr>
              <a:t>1 : EASYGOLF 1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600" dirty="0">
                <a:solidFill>
                  <a:srgbClr val="660066"/>
                </a:solidFill>
                <a:latin typeface="Forte" pitchFamily="66" charset="0"/>
              </a:rPr>
              <a:t>2 : CHANALETS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</a:rPr>
              <a:t>3 : EASYGOLF 2</a:t>
            </a:r>
          </a:p>
        </p:txBody>
      </p:sp>
      <p:pic>
        <p:nvPicPr>
          <p:cNvPr id="8" name="Image 7" descr="Une image contenant habits, personne, Visage humain, sourire&#10;&#10;Le contenu généré par l’IA peut être incorrect.">
            <a:extLst>
              <a:ext uri="{FF2B5EF4-FFF2-40B4-BE49-F238E27FC236}">
                <a16:creationId xmlns:a16="http://schemas.microsoft.com/office/drawing/2014/main" xmlns="" id="{C6E27838-C6DC-D0E0-D1BB-B012EBA67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38" y="1477346"/>
            <a:ext cx="5152161" cy="3680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6838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244C38-08FA-08CE-410C-81B10FE6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BF84B8-61A0-8C7C-9813-584246ED2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286873"/>
            <a:ext cx="8673112" cy="1262923"/>
          </a:xfrm>
        </p:spPr>
        <p:txBody>
          <a:bodyPr>
            <a:noAutofit/>
          </a:bodyPr>
          <a:lstStyle/>
          <a:p>
            <a:pPr algn="l"/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Trophée des golfs Drôme Ardèche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 29 juin </a:t>
            </a: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golf de St Clair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102 joueuses et joueurs   </a:t>
            </a:r>
            <a:endParaRPr lang="fr-FR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3240D79-CD39-7DD4-665E-B9AB0EC0F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175857D0-A826-CA2A-E77F-606B091D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63" y="369729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277F751-1221-9DFE-B8C3-E371F703AFBE}"/>
              </a:ext>
            </a:extLst>
          </p:cNvPr>
          <p:cNvSpPr txBox="1"/>
          <p:nvPr/>
        </p:nvSpPr>
        <p:spPr>
          <a:xfrm>
            <a:off x="844062" y="1549796"/>
            <a:ext cx="9417335" cy="724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Félicitations à l’AS de VSD qui remporte le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TGDA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33FF1CB-03C9-3F10-D7A1-972F740E01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2653" y="1702089"/>
            <a:ext cx="6016919" cy="3380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5820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8CFA99-5528-40F8-C416-9A620522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E505A016-0615-75A2-2A68-E2A3A8A35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251" y="41274"/>
            <a:ext cx="10945216" cy="465426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Championnat 2</a:t>
            </a:r>
            <a:r>
              <a:rPr lang="fr-FR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série 2025</a:t>
            </a:r>
            <a:b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septembre au golf de la Drôme Provençale : </a:t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participants </a:t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7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0" name="AutoShape 2" descr="data:image/jpeg;base64,/9j/4AAQSkZJRgABAQAAAQABAAD/2wCEAAkGBhQSEBQUEhQUFBQUFRUUFxQVFRQVGBUUFRcVFRQUFxUXHCYeFxkjGRcVHy8gIycpLCwsFx4xNTAqNSYrLCkBCQoKDgwOGg8PGiokHCQsLCwsLCwpLCkpLCwsLCwsKSwsLCwpKSwpKSwpLCwpLCwsKSwsLCwsLCwsLCksKSwsLP/AABEIALcBEwMBIgACEQEDEQH/xAAbAAABBQEBAAAAAAAAAAAAAAACAAEDBAUGB//EAEAQAAEDAgQDBwIFAwEFCQAAAAEAAhEDIQQSMUEFUWEGEyJxgZHwMqFCscHR4RRS8RUjQ2LC0hYkM0RjgoOTov/EABoBAAMBAQEBAAAAAAAAAAAAAAABAgMEBQb/xAAtEQACAgIBAwMBBwUAAAAAAAAAAQIRAxIhBDFRE0FhIgUyQlJxkaEUgbHR8f/aAAwDAQACEQMRAD8AhKAhPCZffUfMglqAtUqYhMCAsQFqsFqEtQBWLEJarPdJ/wCmStFFMtQ5FfGHCZ1JLYqiiKSNtNTOagKl8gD3SHIE5KApalWHlQkfLICUJS1HYbvT7pg0yf4QFyEuKnULJC/fSVBUcEiExajUdhMKs0KdlVYtfCslqznwVHkg7rmoKrosAPNaZp2VGpSubErKLs0ZnuamhTvb091GQtjIGEJajTQigsdrU5CIJiFIwYSARZU4agQwCsUqBKKjSVoABQ2UkJuHsmUgrlJRyVwXsiYsVrIhcxdymc1FUsTd2rJpJZFW4qK4oou46KYlAXpW2OkAaSBwRmohL0UwtETionFSuagLVSRNkBQFqsFqEsTCyuWIC1WC1CWpDIMqEtU5YhLUhkJahLVMWpi1ICDKkWqXKmypDIYWvgyMg+6zcqs4OvlMbFZZI2i4OmarGyqmJbl/z+it0VW4i+y5Y/eo3fYyqrpUUKVwTZV1UYNkcJBGQkGpgKEyKEsqVACGqVlNJjFKDChjQYMJjUJQ6qVlNTRYIanU3dpKbCjZDk8ocqS6KOexygKJIhCCyMhCWqXKlkVbAVyxCWKz3abu1W4UVSxCWq0WICxVsTRWLEBYrRagLU7CisWoS1WSxAWIsCuWIS1WCxCWJDK5amLVOWISxSBAWIcqsZEOVIZBlSyqbKmyIGWcDX2PorWKoSJ/RZrLGQtrC1w8QdVy5Vq9kb43fBg1acFBlW3isCJ3Pl+6pYnD5TEEeauORSJlBozw1PlU+RMWrQghyo205RQpGtKljRGWwnbTUwpqRlKVm2WRtpqQNVulg+asDBxc2WLyItRZnimUldLmhOls/AUWcqbKp8qbKunY5aISxNlU2VMWp7CohhJS5U2VOwI0sqPKkAixkeVLKrDSEWUJblJFMsQGmrbmhRlqtSE0VTTQGmrbmKMsVWKiqWISxWS1CWJ2IrFiEsVksQliVjK5YhLVYLExYiwK+VNkVjKmyJWMr5EdIlpkKTIjFKyhspGhQqZgJVfizLggbKg/jzcO+HCfAXR128hY38lRw/aUVHy4+FwBnYQIIvyJv6enj5esx4cleDtjBzgXDTQlqkp1g8SLhPkXqwmpK0zjap0yNjJU9KggDVoYXD+GSpySpFQVshZhpOllOylGqnqGNFVdVXPbka8RLIrQLKpXxEoX1EEKowS5E52ASmUuRJaEG7kSyo6rw0Ek2Ak+XOyrY3HtY3MIcbEAObJbu4Am4jksZZYxTbYlBvsiXImyJsFjG1W5m8yNtvJSugakDzTjljKOyfAnBp00RFiYsUzYIkQR0UTqzQYLhPL9PNV6kUrbDRvigMiYtVXGcVFNwaQZJgTbWw8/TroqPGeKEBzC2428V285A106SufJ1uOCflf5NodNKTXg0H4xgME3mPXWFNRqgi2n5LjnYgFxOZ5c4RqSQRoTO2vwq7haxYHOaZI/DOx3Ajb4dV5uP7Wk5/UuDrl0UVHjudIKjSbEHpKI01yp4oG1AYuZMnnIEbc5W8ziQcybxa+2uxK7em+0Y5bT4Zjl6Vx5iXRSCL+kCxqvEsr7kgHLYjeZIB8lrUMbYZv7Q420mN/UhdEeqUm0vYh4NUrGfhQoHUlpG4kKliKobE2kwuhZqVtmLx80iqWJixSVsQxokkcvXkoGY9hMTHn1n9vuh9TjTpyV/qT6U+9McsQlimY4OEgyE5atVNPlE60V8ibKp8ibIlsKiuYGpG33sFHTxYIiWh0WDjaZIyzrNjsuW7R8eiuWAE2NNw3Bm2mus+R5yufPEz42l1i4k5wD/cDqASb2Xj5vtBqTSXCZ6OPplrbZscbrOdiSbNgBpZOYzrFzF5kELJGDqBwAuyQ6zrAGeZ126LPrY0Zi4ZiQYGY5oYDYTvy5K7RMVmGSWkAN0AM5hBOmht6LxMrcpOXk6lGlRvYTizr/AIsv1OFgAbZBBsbHeTGoldA3iTA0ZiM1jlGoB0nYHp+e/H4hk3Y0OAOg8WgPigdbb/ZS4HEta7NOZzXQ20gAAAzydAVYeryYV9JlPFGXc7mkZgx1jfor9KuIhc7wXGS8sEuJDXlxJmHAG8+enktsU19FgyrPjUn3OKScJFrvAonUpRU6HVWadMDqqbUexSTl3K7cGl3QGys1KhgnoVTxuKaxjHOIaXAm/QSb+w9VzZeqWP736msMO3Yc+SZRDHNP+fdJWupxtXYvQmc3jeOl5h7iRe8GT02HQKV+MeWhzy4Q3K0OAbAboCNTY69VjHGPaWNGUBxIkOvFyAOR220vMqT/AFZwDYdYmJMnoQZF738pXzbbd/J6KpGxw/GnIH2BgEkkROpAJvAUtbjgLyJLiRGbWY100+brJo1aeW/hFiQ0i5beNyPSEFTH0Bo1suAuDlmwiR77LKnTRW3ub1Di7gTlBAixEEWtcE7W91YdxgVoGVveQZECdwXB0iNOuiwH44FgjKIIEExAIsQBY/NUzeIPBnKHaRpYj8Wa19AtsWWWPj28Cmoy59/Jp43Gy0d5dzcsnKQYEATJygfusHi2Jl5E5bAmHFxdMB038IM/dXcdjXV3FzjllugbAaAABEkgeSysRg2FwzF0azIgxrJiTobzutMmTZ/H8kxjSLAwjgXFoiJkOvDm6wRMGTF9kNPDV2tDhJBMhv0ubqCJJuQZ5nTmg4ZiQwG9j+GcwALogkX0B2/VXc2Z8guymSCXQ0np9tPZcsrTNPYTDUa7Nc+YcGzyAGvX3WmzGxlAa6Jk7gOMSP4/lZTqzs9qgLCS2xJLdDYmQdAJ+yvOPhMOBIkEHzibnXr10U7OPYaRLiXEm4km5kE2EkEcjpzVwcWOUCACQJ9GgD7/AKrOxOJywTfaRcAmNfZQtrj8Rhpi4H5StceacVaYSjFmtR4s5vgBJ5E8tJ6KvUxhLruJG566/kdlmsqfU2RAh0iXEwfcCd/Lkg7yLxNom58tTpb7pZMk5UrdE0k7SNYiQ4EzJMRytsdwVH3RgXk/e3weyoHHCRMEecCSb323j7qVtUGDMD7QLC87QSuape5Zbw7ixwIdzsNP8q7S7QZj9EXvJv8Al8nosltW5ESdtBuN9/gUOJY7PmE8i2bTa7fS0Lpw9XmxWoyMp4oS5aNXFcdeHDI0Zd4IcZ5fPflBju1DS1wAblykEON9Lj8ws844ZTY6xcEXNhvIuqPEcXSsHzlcCQ8OBgmYEi4HQ8lt/XZ5WnJ8kehjXKRj12yS8Pmo14IzmM9MRlM7mW9JVXiOGfncXsylxL8zQcsPhzYnRuvv0VavWFwLibHQxyP8oKmKLrSYJlwk6zrHNNOXkZYfQpus2Q4a6OF403O6sYFmgIjxA5nbOnwz/wAP88lTOBcCcsPbBcCAYIj3BuLIqAP1ABwBaC1xHpI5Tb1SfYDVo1nF7ATDfqMOgAO8IPnYn2UDcGc8tg3IzCLOEgzzBF5UWOY4kEaZRvYmNPX9YVvhpyNLyZJEQToJGtpJi3osuytCOx7Osp0mue4wXG5dMwLfP5W/QrNcAQbHSbc9j5LzSnVeSXOMkQWNH03iHRvafZbWC4i8/ULCZdMafhaNSbn7rqwddPAtWk0Yywxm/k7cBSNcsdpcGN8RJiTJvli/6oqWLdUcAPC37/NF0R+1oSg5Ndin0Uk0kzWq+NpabAiPLqvLuK8VqFzmPqBwYcsC4dBiLWuP1mF2XGeMGhTykAkkB0k2Y6RmlsxFrrznH4lpEZYIJINnEzEguAEneb+QWWfLjz1KPcqEJQtMvPpPdcOzAgQYqi0WsBHsmVfC8Tc1gb3lQRyBI155h+SZcVTNC4cW0xlBgEgeG0f+6wuB91bbiGGZaDrNwc2l2xPMX6rIx+MeQ0P2Ada+bSxIMaXPp6aOEqCoBlAaCHBpsNhEtE+0qpLgCLvpBc2S24J1czX1i+nn6SUsO0taH6QDMgQCLz00t1WbTxfdvImXA3knL/xQPOVbwLs0hrZIBgAkkgyYAadfeCVTQjQw2GNTKxkTNgHWs0xc2P4jfSV1PBeF0pHe56gMghjsuRwJBaSQRrHt1AODw3CiKYfmpvaZOYOYbmACSQA0OmCAdjNjGxSfUY8mRkbTByufmcHGY8Uw5seF0+dtnp5FZeqcIod5LsO57TMA1qjMzZdlEiYItNp8O0rSxXBMMcG2s/ANFN+YNf8A1eJcQZfqwDUZCdIUHDaskNcB4SW6CblpmG6ywgwP2XR47thw9lIUqoa2k0mGObWa0HxTANLW7vcps1i7Oa4B2fo1+9bhcGx2TL3gNR4jNnDY7xo5P05DcAqfBcHw5qx/QMc+o4QBWrUQHAA2DWANmJ2WhT7YcJyvhrC0EF8CrAJJa2YZzJA8yrOD7RcNZ46VJomHBzWVZNiA4HJycfcqeXwXSQGL7CUHMa8YJwztaQWYyu6xAJlhFjcCSq//AGMwznNbVpYhheS0Za9Nv0wXEtfJ+0X81rN7SYRzqh7tratOixrCX1Wl1NwlohrQWtDxlvGmsacvxXtDmBAlmSZOfxTIJbmiXHwkfvKzk6RSjycf2l4d3OLqU6Izta9ozucGkuAh0gEj6gQIOgkaqB2DrBozNdJBJJvv9LtQfq2/dadTjTc1xp4wcrriZYRGjSDYq3RxYqXbFxaBA0gx86LneSS9iljj5OZoYuo1xY5xBE/hkDSCPPaNlZZiav8AaHbucLQdIywBFv3lbNdjHBriLgb3uctxNz9MTyCq4nBtaJEFonN0AsYEmJv79Ah5E/bkl42jIr0y5xnTZoi/X9Ffw5a1kmdtpEDpOpI06BZdWqXPLTGW0EfU4WGp6baWViqwkER4hLZOmYEExa9yfkLfuuTOzToVWQ3MLEwC6x5yA7y25KCtjBJa5wzfSAJ1ECd9cwVWhjHjMHUyBePCb22MWIg+c+iifVa8yAM4H1kAz4oIEWtMzsCsHDkGy+7EsyZSD4SGxEEk/huNLz6Ln+PPpuYzurQDIvpzAPlstL/UR3haXNAENykwXEGDEt5xHOOawONmKkZictr6jXw+krTFGpEtlDD1IdB0cMpnkSL+kAqSGzBM28J6wYba+qrFJddEl+g57DIbdlnB0mztvJS0GszRs8QSTdpuZFrXy+xVFj3OIALnO0AuTvYek2Xbtw2FfhaNFzmuqNGQhpAex13OIm85iehWOSenJ09N0zztpSSfz7nP4fE6ipEkZdbRI8QvBOnt7Niy4BgDDLmmzZMS7Tos6vTDXOBOa5hzdDBiSDcTqrlCs7wZiQ1twwe9wdfPqm17nK1Rdo4wCkM7BYgDaQDmDZ3mFp4OoTUpgwCfxHRogZtfYb+6y6jMz8wvLjLXR12Ou91epVe7qCIDQYBdznRoi55a+m+E14JOyqNik6ZneBqDYACN+qr8LHiPQElu8xJH6KszjQiMwDgCbzb9zMJsBiSWuLHAuAm4mYJsYNuUhea1JRaPRlNOmU+1HGqJqGlUBacrZflOYOzXMGJEXBm64fE1IkAhwkwfyIjTQLT47Vo1Xvqh7m1HOGanlJDTEOJfo7S0LEa4biy9XBDWKOSctmOMQRufnqkrDcU4CGvt5ARNyISW5BA053+Ii+5MDf2Vvh7nAw0gESQDaZsRPzVbmP7IvJHdhtzFxlgQMkgz5c556rd7JdgcP/3g8QqtbFNpomnUj/aGTqRqIAjaeoKN4v3K0l4OfrMDodlkloBLb6mYInxWt69EPCHU/wCpH1ta05nhrbCIIzNO2bbWAYW9hOGNpUpp1S5xAtUMyTv4AbX5j1Vrs/hTeYLy6TUmXTpEkSLZRMzpe0BTrFHaUl+idv8A1/JCtuqI8NVZiaZpta52UHNTqNdlhpzN8QMDLIuRBBHJR1WBtVoPeZKvdhrmuYABdozBhEEAEEmQQRdsLSZwZgql5k5w0DNoCwRY7ggttpZNieGvDB3BLWtaG92JgZqrSHiTAjx6zA0Cy/qYN1ZSxsbB45j3PpNcc7AXgFpDg+HBzfE6wsHD36rfb2dweLYxldmIe9rczjSDw0PacuUBskwDqLac1Xp02R4vFBv9Ym7iCWwL7yN7K9geKClU7wBvmHfhJ5TYkk/dZvqV7WaxxNcsnpdhcA0PHcYsNq5S4FtWCWuzCJEi91ZwvZnBNHdsZijIDQ05yQBEATcaDVY3G+2rq3hYcgDYOvii5gmQN+uuyzcNxfJjW1zDqpOckgR9Pdk6AAlub35Ko5JFvX4Ol7QcNohhawPp92CPExznkuY7KyQbE5SegG824/F0WZT/ALPuqge8S5toEwCGmAfHBnSbCYWjxvtRTqVKwpMnvHd5mDgTcnYQBqRrbndYdFrMtgRMGZFodv5/om5/IqNOtwehWw2fDue6t4XOpZQADAzNBgEuDS50CdOUKlw7s1ULGubDrhrQ1/idMnOLNhtnegUjar6OWrTlzmlzslg5hc4Zmif/ABGkSYsdpMrcNamyv3tJ4yupOdkcSBTe8092n8UyNpm+oGcm3Hii4rm2c/R7OYjvHhoz5SM1NzpMatI2MySPWy1sL2axAF6YAMyMzYvG5vpaF0zOKYZry/v2OMeJx1JMZTAGgEiP2WP2urvr0aQwVaKmfM4Cs2m7LlMTcA3K495zdV/dm/pxSsweJdlK1Nwq92MjPE4l7PC2ZcfqkjLOmn3GFi2EPIY5pc0ERHikkucSehJEG9itJ3D+IkDNWrSBlcBXLpJdUdMh8EZS0ewWjV7Msq5S4vYS2n4gWQARJ2k2INxrPmuyLcVU2jmnBfhs508SLWknUzA3GWC53taDrCqNx7aglhDfrElsAk6HW9uYOvmuuo9mmsInK/L+LwkxbQm+3TyUjuD05MhokRaB56BZOcEZtHmfGKQyU3CA6XNdH9w1dO4JkgqFjXvpm2aBsMzspgknUiPTe69Pq9nsOYzUxabguEyIMwb2UuF4bh6YdkptAd9WkGL3Gi0XUxSFqvJ45kMka+iTKJOgJ+fPdeg9oOx+d2ejkhzXPIE+EyYZERJjUT9QNiqXZjso11JlWocwcMwbeIkRI5WPuNFv68NdiHRy3D8C9zw4McQzxG2zbx9o9VG9pJEyCRMkmJ5g7yZXrbcE0NADLNEAXIEkndch2y4I2nT75ktGcSyPDmd+Np/CbCRoVnDqFOVA6OWcwGXEQ0BrdRIMATG+hV2nSLwJmQ2G7iJu48rD7Krg6JqHKACXmxM6nUToImV3PDuDUaTfG8Ocf7ntIbaBlaeXP9LLTJNREzlq3eNINmgbAlxdBjUWE/xZXaQY0lxMv2aQIAiCGja/RFxBrQTlLfA7MPEL6XkHl5aLMqkHxPqAH0J2vrr/ACVn95DXkqcWxJ7wwXQee++y1ezHEHtcXSQBr0m0x0mbrAxLCXQDm5fAtfgtCGF28GCSAMw0bf8AwNTyWmSCcKDm7Rsce7KtNJ2IY5ziTJJiMokOPhbzgRsB0hceKVptC6jH8WDqBpU2PaXWIe5paBGofMzsREE35rnRg3iA7KATrma73DSTCnApqNSf/DTLrf0lijwKq5ocG2NxaUl09Cphg1oLnyABapTj0l8pJPJIx5OlZwh8aHe0gegnrBSdwuobEE6AkuZpN9HTuTHTmtiphG7E+wHrrqhGHA5+pC4HlZp6jOe/0bEWlrLTfOIvGjZk3n4VYw2BrDLnay5JdD7jkddbbcyVtGmOX3/dOGjkAk8zrsLdmJVwtdz2nKzKcwc01JA8XhIAFzl9jGsKzT4fUcRTblYH92wvLrA5/qgzYAz79FpJe6j1PgW7Cx/BXUso/qKNabHuyTAbEzfeTprGyxcXwiq+o53eAMgZWdepy6DbXrqtnK7YJxSd0Cp5n+FUPeTVHOngNSfrZ9MB3izB1xm0jl7eSnwvCHNHjcCQBGUQNAJIOu/LVbgYeY9ku7+AJPPkZKswP9CaXEy68bCxkkkEczcjT3U7ODMylpJIMi4buZO3ktg0hzKXdjkfdJ5Zv3KWxlf6OzdziJmPDEzM6aqT+gblLZMHLe0w1xc0TGkn7Dkr5pt5fcpiG/2hTvLyVtLyZrOENykZnkHWXD9Ap2YFrQBe2kuNvIq3mHIeyHOOQ9gpcpP3FtLyRuHX7lNHnYAanQCB9gpu88vsl3iVvyIr5PP3KLuvP3KmzlLMkKiHuOrvdD/T+fupsvyT+6fMEwog/p7b+pUVHhzWMDGtAa0QBJsPurWZPKdvywopv4U0iII10e8dNvJVMR2UpVAQ/OQf/VqbX3WvmSzqlkkuzYUYLOwWFA+l3/2Ov5qVvYfCD/dT51Kv6OWz3icP81Xqz/M/3HSModksIP8Ay9P1dWP/ADo29m8MNMPQ9WOP5laOdKUvVn+Z/uOym3g9IaUsOP8A4KX/AEo/9P5Bg8mgD2CsF6Qel6kvIbMpVeDMdrTpnqRf8lTf2QoH/dAeT3hbWZOFSzTXZibswD2Lof2f/uonXQZj8/wkj15+SS2WIC0c0RahyqKKoYNHVOWBIj4ExKAob5oiBCEkpZ07GEXISmJHX3TFyVgJxTZylPy6QCQWNnKHvERb8lMW9SgLGNRCSnLPNCT8hAWMW9E0dEiTzHt/CUHomIfKnDPNBBT35JD4CjzSgdUMnkkHHcT6wgaoZz00pzPIj1lIEooNRZT19igJ80Zqk6k+RJSnofdFA0AI+BOnznl+aRelRIk5CYO+XTgn5KQChP8ANEOfzS7xMBy/5CElPmKfP0SsQIcnDki5IFKwDBSQz8skiwsvl/JCXKGSkSfgWobEwf5ITUUZqc/2QB9/XokFkpqBIu9EGbyTEjmgdhHnP2KYvQlw0Ubn+aAsmzeaEvPVRZ/P7hCayWpOxNKY1Ov3UJM7oXHrKKCycJ+8hQNJ3/VPm/z8+WUsLJe+TGrzKhg6j9vsnc74U6CyQVJ5oe+6fZMCSPn3hDm6EJDsMVuiLvVB3k6pp68+v5p8hZY71Nn6KEPHwfsip33CTsVkxegLkzmBRkqbYMkL0zj1KCEinbAIeaPOPhVWpVjy/JCKif1MVls1Eu+CrB3y6Yz5R1S5FsW21R8KLvRuVTjy+dELgd06DZl41m8wmFVqpMI3+e6mbHJJi2ZakJKAO6/kkkGxfLp31/wnLeqSS1GAR5j1lAafy6SSBoAM5oXNj0/JOkp2d0IabJOqdICdJOibIwPL0+XT9xcRb9dEkkXQ1yDUYR8jXohAP+EkkJ2BIG+fyP3TEhJJHuFiy/P2Ubj8+37JJKkrQAuO0pneaSSQMRKU/OaSSoQ8fOSbLG5Ht85+ySSRolyGSfX8/wBEOc/PnmnSQN96ALj8/wApwZ5+XVOkhpEDuN/4/lAPn57pJKX2EJwKUxv/AJSSSExR5eyeL3+apJIAdgndEWDqPgSSSAHuxzP2SSSVCP/Z">
            <a:extLst>
              <a:ext uri="{FF2B5EF4-FFF2-40B4-BE49-F238E27FC236}">
                <a16:creationId xmlns:a16="http://schemas.microsoft.com/office/drawing/2014/main" xmlns="" id="{2718DF09-249F-06F3-4873-59F2F31E42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" y="-830263"/>
            <a:ext cx="3492500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2" name="AutoShape 4" descr="data:image/jpeg;base64,/9j/4AAQSkZJRgABAQAAAQABAAD/2wCEAAkGBhQSEBQUEhQUFBQUFRUUFxQVFRQVGBUUFRcVFRQUFxUXHCYeFxkjGRcVHy8gIycpLCwsFx4xNTAqNSYrLCkBCQoKDgwOGg8PGiokHCQsLCwsLCwpLCkpLCwsLCwsKSwsLCwpKSwpKSwpLCwpLCwsKSwsLCwsLCwsLCksKSwsLP/AABEIALcBEwMBIgACEQEDEQH/xAAbAAABBQEBAAAAAAAAAAAAAAACAAEDBAUGB//EAEAQAAEDAgQDBwIFAwEFCQAAAAEAAhEDIQQSMUEFUWEGEyJxgZHwMqFCscHR4RRS8RUjQ2LC0hYkM0RjgoOTov/EABoBAAMBAQEBAAAAAAAAAAAAAAABAgMEBQb/xAAtEQACAgIBAwMBBwUAAAAAAAAAAQIRAxIhBDFRE0FhIgUyQlJxkaEUgbHR8f/aAAwDAQACEQMRAD8AhKAhPCZffUfMglqAtUqYhMCAsQFqsFqEtQBWLEJarPdJ/wCmStFFMtQ5FfGHCZ1JLYqiiKSNtNTOagKl8gD3SHIE5KApalWHlQkfLICUJS1HYbvT7pg0yf4QFyEuKnULJC/fSVBUcEiExajUdhMKs0KdlVYtfCslqznwVHkg7rmoKrosAPNaZp2VGpSubErKLs0ZnuamhTvb091GQtjIGEJajTQigsdrU5CIJiFIwYSARZU4agQwCsUqBKKjSVoABQ2UkJuHsmUgrlJRyVwXsiYsVrIhcxdymc1FUsTd2rJpJZFW4qK4oou46KYlAXpW2OkAaSBwRmohL0UwtETionFSuagLVSRNkBQFqsFqEsTCyuWIC1WC1CWpDIMqEtU5YhLUhkJahLVMWpi1ICDKkWqXKmypDIYWvgyMg+6zcqs4OvlMbFZZI2i4OmarGyqmJbl/z+it0VW4i+y5Y/eo3fYyqrpUUKVwTZV1UYNkcJBGQkGpgKEyKEsqVACGqVlNJjFKDChjQYMJjUJQ6qVlNTRYIanU3dpKbCjZDk8ocqS6KOexygKJIhCCyMhCWqXKlkVbAVyxCWKz3abu1W4UVSxCWq0WICxVsTRWLEBYrRagLU7CisWoS1WSxAWIsCuWIS1WCxCWJDK5amLVOWISxSBAWIcqsZEOVIZBlSyqbKmyIGWcDX2PorWKoSJ/RZrLGQtrC1w8QdVy5Vq9kb43fBg1acFBlW3isCJ3Pl+6pYnD5TEEeauORSJlBozw1PlU+RMWrQghyo205RQpGtKljRGWwnbTUwpqRlKVm2WRtpqQNVulg+asDBxc2WLyItRZnimUldLmhOls/AUWcqbKp8qbKunY5aISxNlU2VMWp7CohhJS5U2VOwI0sqPKkAixkeVLKrDSEWUJblJFMsQGmrbmhRlqtSE0VTTQGmrbmKMsVWKiqWISxWS1CWJ2IrFiEsVksQliVjK5YhLVYLExYiwK+VNkVjKmyJWMr5EdIlpkKTIjFKyhspGhQqZgJVfizLggbKg/jzcO+HCfAXR128hY38lRw/aUVHy4+FwBnYQIIvyJv6enj5esx4cleDtjBzgXDTQlqkp1g8SLhPkXqwmpK0zjap0yNjJU9KggDVoYXD+GSpySpFQVshZhpOllOylGqnqGNFVdVXPbka8RLIrQLKpXxEoX1EEKowS5E52ASmUuRJaEG7kSyo6rw0Ek2Ak+XOyrY3HtY3MIcbEAObJbu4Am4jksZZYxTbYlBvsiXImyJsFjG1W5m8yNtvJSugakDzTjljKOyfAnBp00RFiYsUzYIkQR0UTqzQYLhPL9PNV6kUrbDRvigMiYtVXGcVFNwaQZJgTbWw8/TroqPGeKEBzC2428V285A106SufJ1uOCflf5NodNKTXg0H4xgME3mPXWFNRqgi2n5LjnYgFxOZ5c4RqSQRoTO2vwq7haxYHOaZI/DOx3Ajb4dV5uP7Wk5/UuDrl0UVHjudIKjSbEHpKI01yp4oG1AYuZMnnIEbc5W8ziQcybxa+2uxK7em+0Y5bT4Zjl6Vx5iXRSCL+kCxqvEsr7kgHLYjeZIB8lrUMbYZv7Q420mN/UhdEeqUm0vYh4NUrGfhQoHUlpG4kKliKobE2kwuhZqVtmLx80iqWJixSVsQxokkcvXkoGY9hMTHn1n9vuh9TjTpyV/qT6U+9McsQlimY4OEgyE5atVNPlE60V8ibKp8ibIlsKiuYGpG33sFHTxYIiWh0WDjaZIyzrNjsuW7R8eiuWAE2NNw3Bm2mus+R5yufPEz42l1i4k5wD/cDqASb2Xj5vtBqTSXCZ6OPplrbZscbrOdiSbNgBpZOYzrFzF5kELJGDqBwAuyQ6zrAGeZ126LPrY0Zi4ZiQYGY5oYDYTvy5K7RMVmGSWkAN0AM5hBOmht6LxMrcpOXk6lGlRvYTizr/AIsv1OFgAbZBBsbHeTGoldA3iTA0ZiM1jlGoB0nYHp+e/H4hk3Y0OAOg8WgPigdbb/ZS4HEta7NOZzXQ20gAAAzydAVYeryYV9JlPFGXc7mkZgx1jfor9KuIhc7wXGS8sEuJDXlxJmHAG8+enktsU19FgyrPjUn3OKScJFrvAonUpRU6HVWadMDqqbUexSTl3K7cGl3QGys1KhgnoVTxuKaxjHOIaXAm/QSb+w9VzZeqWP736msMO3Yc+SZRDHNP+fdJWupxtXYvQmc3jeOl5h7iRe8GT02HQKV+MeWhzy4Q3K0OAbAboCNTY69VjHGPaWNGUBxIkOvFyAOR220vMqT/AFZwDYdYmJMnoQZF738pXzbbd/J6KpGxw/GnIH2BgEkkROpAJvAUtbjgLyJLiRGbWY100+brJo1aeW/hFiQ0i5beNyPSEFTH0Bo1suAuDlmwiR77LKnTRW3ub1Di7gTlBAixEEWtcE7W91YdxgVoGVveQZECdwXB0iNOuiwH44FgjKIIEExAIsQBY/NUzeIPBnKHaRpYj8Wa19AtsWWWPj28Cmoy59/Jp43Gy0d5dzcsnKQYEATJygfusHi2Jl5E5bAmHFxdMB038IM/dXcdjXV3FzjllugbAaAABEkgeSysRg2FwzF0azIgxrJiTobzutMmTZ/H8kxjSLAwjgXFoiJkOvDm6wRMGTF9kNPDV2tDhJBMhv0ubqCJJuQZ5nTmg4ZiQwG9j+GcwALogkX0B2/VXc2Z8guymSCXQ0np9tPZcsrTNPYTDUa7Nc+YcGzyAGvX3WmzGxlAa6Jk7gOMSP4/lZTqzs9qgLCS2xJLdDYmQdAJ+yvOPhMOBIkEHzibnXr10U7OPYaRLiXEm4km5kE2EkEcjpzVwcWOUCACQJ9GgD7/AKrOxOJywTfaRcAmNfZQtrj8Rhpi4H5StceacVaYSjFmtR4s5vgBJ5E8tJ6KvUxhLruJG566/kdlmsqfU2RAh0iXEwfcCd/Lkg7yLxNom58tTpb7pZMk5UrdE0k7SNYiQ4EzJMRytsdwVH3RgXk/e3weyoHHCRMEecCSb323j7qVtUGDMD7QLC87QSuape5Zbw7ixwIdzsNP8q7S7QZj9EXvJv8Al8nosltW5ESdtBuN9/gUOJY7PmE8i2bTa7fS0Lpw9XmxWoyMp4oS5aNXFcdeHDI0Zd4IcZ5fPflBju1DS1wAblykEON9Lj8ws844ZTY6xcEXNhvIuqPEcXSsHzlcCQ8OBgmYEi4HQ8lt/XZ5WnJ8kehjXKRj12yS8Pmo14IzmM9MRlM7mW9JVXiOGfncXsylxL8zQcsPhzYnRuvv0VavWFwLibHQxyP8oKmKLrSYJlwk6zrHNNOXkZYfQpus2Q4a6OF403O6sYFmgIjxA5nbOnwz/wAP88lTOBcCcsPbBcCAYIj3BuLIqAP1ABwBaC1xHpI5Tb1SfYDVo1nF7ATDfqMOgAO8IPnYn2UDcGc8tg3IzCLOEgzzBF5UWOY4kEaZRvYmNPX9YVvhpyNLyZJEQToJGtpJi3osuytCOx7Osp0mue4wXG5dMwLfP5W/QrNcAQbHSbc9j5LzSnVeSXOMkQWNH03iHRvafZbWC4i8/ULCZdMafhaNSbn7rqwddPAtWk0Yywxm/k7cBSNcsdpcGN8RJiTJvli/6oqWLdUcAPC37/NF0R+1oSg5Ndin0Uk0kzWq+NpabAiPLqvLuK8VqFzmPqBwYcsC4dBiLWuP1mF2XGeMGhTykAkkB0k2Y6RmlsxFrrznH4lpEZYIJINnEzEguAEneb+QWWfLjz1KPcqEJQtMvPpPdcOzAgQYqi0WsBHsmVfC8Tc1gb3lQRyBI155h+SZcVTNC4cW0xlBgEgeG0f+6wuB91bbiGGZaDrNwc2l2xPMX6rIx+MeQ0P2Ada+bSxIMaXPp6aOEqCoBlAaCHBpsNhEtE+0qpLgCLvpBc2S24J1czX1i+nn6SUsO0taH6QDMgQCLz00t1WbTxfdvImXA3knL/xQPOVbwLs0hrZIBgAkkgyYAadfeCVTQjQw2GNTKxkTNgHWs0xc2P4jfSV1PBeF0pHe56gMghjsuRwJBaSQRrHt1AODw3CiKYfmpvaZOYOYbmACSQA0OmCAdjNjGxSfUY8mRkbTByufmcHGY8Uw5seF0+dtnp5FZeqcIod5LsO57TMA1qjMzZdlEiYItNp8O0rSxXBMMcG2s/ANFN+YNf8A1eJcQZfqwDUZCdIUHDaskNcB4SW6CblpmG6ywgwP2XR47thw9lIUqoa2k0mGObWa0HxTANLW7vcps1i7Oa4B2fo1+9bhcGx2TL3gNR4jNnDY7xo5P05DcAqfBcHw5qx/QMc+o4QBWrUQHAA2DWANmJ2WhT7YcJyvhrC0EF8CrAJJa2YZzJA8yrOD7RcNZ46VJomHBzWVZNiA4HJycfcqeXwXSQGL7CUHMa8YJwztaQWYyu6xAJlhFjcCSq//AGMwznNbVpYhheS0Za9Nv0wXEtfJ+0X81rN7SYRzqh7tratOixrCX1Wl1NwlohrQWtDxlvGmsacvxXtDmBAlmSZOfxTIJbmiXHwkfvKzk6RSjycf2l4d3OLqU6Izta9ozucGkuAh0gEj6gQIOgkaqB2DrBozNdJBJJvv9LtQfq2/dadTjTc1xp4wcrriZYRGjSDYq3RxYqXbFxaBA0gx86LneSS9iljj5OZoYuo1xY5xBE/hkDSCPPaNlZZiav8AaHbucLQdIywBFv3lbNdjHBriLgb3uctxNz9MTyCq4nBtaJEFonN0AsYEmJv79Ah5E/bkl42jIr0y5xnTZoi/X9Ffw5a1kmdtpEDpOpI06BZdWqXPLTGW0EfU4WGp6baWViqwkER4hLZOmYEExa9yfkLfuuTOzToVWQ3MLEwC6x5yA7y25KCtjBJa5wzfSAJ1ECd9cwVWhjHjMHUyBePCb22MWIg+c+iifVa8yAM4H1kAz4oIEWtMzsCsHDkGy+7EsyZSD4SGxEEk/huNLz6Ln+PPpuYzurQDIvpzAPlstL/UR3haXNAENykwXEGDEt5xHOOawONmKkZictr6jXw+krTFGpEtlDD1IdB0cMpnkSL+kAqSGzBM28J6wYba+qrFJddEl+g57DIbdlnB0mztvJS0GszRs8QSTdpuZFrXy+xVFj3OIALnO0AuTvYek2Xbtw2FfhaNFzmuqNGQhpAex13OIm85iehWOSenJ09N0zztpSSfz7nP4fE6ipEkZdbRI8QvBOnt7Niy4BgDDLmmzZMS7Tos6vTDXOBOa5hzdDBiSDcTqrlCs7wZiQ1twwe9wdfPqm17nK1Rdo4wCkM7BYgDaQDmDZ3mFp4OoTUpgwCfxHRogZtfYb+6y6jMz8wvLjLXR12Ou91epVe7qCIDQYBdznRoi55a+m+E14JOyqNik6ZneBqDYACN+qr8LHiPQElu8xJH6KszjQiMwDgCbzb9zMJsBiSWuLHAuAm4mYJsYNuUhea1JRaPRlNOmU+1HGqJqGlUBacrZflOYOzXMGJEXBm64fE1IkAhwkwfyIjTQLT47Vo1Xvqh7m1HOGanlJDTEOJfo7S0LEa4biy9XBDWKOSctmOMQRufnqkrDcU4CGvt5ARNyISW5BA053+Ii+5MDf2Vvh7nAw0gESQDaZsRPzVbmP7IvJHdhtzFxlgQMkgz5c556rd7JdgcP/3g8QqtbFNpomnUj/aGTqRqIAjaeoKN4v3K0l4OfrMDodlkloBLb6mYInxWt69EPCHU/wCpH1ta05nhrbCIIzNO2bbWAYW9hOGNpUpp1S5xAtUMyTv4AbX5j1Vrs/hTeYLy6TUmXTpEkSLZRMzpe0BTrFHaUl+idv8A1/JCtuqI8NVZiaZpta52UHNTqNdlhpzN8QMDLIuRBBHJR1WBtVoPeZKvdhrmuYABdozBhEEAEEmQQRdsLSZwZgql5k5w0DNoCwRY7ggttpZNieGvDB3BLWtaG92JgZqrSHiTAjx6zA0Cy/qYN1ZSxsbB45j3PpNcc7AXgFpDg+HBzfE6wsHD36rfb2dweLYxldmIe9rczjSDw0PacuUBskwDqLac1Xp02R4vFBv9Ym7iCWwL7yN7K9geKClU7wBvmHfhJ5TYkk/dZvqV7WaxxNcsnpdhcA0PHcYsNq5S4FtWCWuzCJEi91ZwvZnBNHdsZijIDQ05yQBEATcaDVY3G+2rq3hYcgDYOvii5gmQN+uuyzcNxfJjW1zDqpOckgR9Pdk6AAlub35Ko5JFvX4Ol7QcNohhawPp92CPExznkuY7KyQbE5SegG824/F0WZT/ALPuqge8S5toEwCGmAfHBnSbCYWjxvtRTqVKwpMnvHd5mDgTcnYQBqRrbndYdFrMtgRMGZFodv5/om5/IqNOtwehWw2fDue6t4XOpZQADAzNBgEuDS50CdOUKlw7s1ULGubDrhrQ1/idMnOLNhtnegUjar6OWrTlzmlzslg5hc4Zmif/ABGkSYsdpMrcNamyv3tJ4yupOdkcSBTe8092n8UyNpm+oGcm3Hii4rm2c/R7OYjvHhoz5SM1NzpMatI2MySPWy1sL2axAF6YAMyMzYvG5vpaF0zOKYZry/v2OMeJx1JMZTAGgEiP2WP2urvr0aQwVaKmfM4Cs2m7LlMTcA3K495zdV/dm/pxSsweJdlK1Nwq92MjPE4l7PC2ZcfqkjLOmn3GFi2EPIY5pc0ERHikkucSehJEG9itJ3D+IkDNWrSBlcBXLpJdUdMh8EZS0ewWjV7Msq5S4vYS2n4gWQARJ2k2INxrPmuyLcVU2jmnBfhs508SLWknUzA3GWC53taDrCqNx7aglhDfrElsAk6HW9uYOvmuuo9mmsInK/L+LwkxbQm+3TyUjuD05MhokRaB56BZOcEZtHmfGKQyU3CA6XNdH9w1dO4JkgqFjXvpm2aBsMzspgknUiPTe69Pq9nsOYzUxabguEyIMwb2UuF4bh6YdkptAd9WkGL3Gi0XUxSFqvJ45kMka+iTKJOgJ+fPdeg9oOx+d2ejkhzXPIE+EyYZERJjUT9QNiqXZjso11JlWocwcMwbeIkRI5WPuNFv68NdiHRy3D8C9zw4McQzxG2zbx9o9VG9pJEyCRMkmJ5g7yZXrbcE0NADLNEAXIEkndch2y4I2nT75ktGcSyPDmd+Np/CbCRoVnDqFOVA6OWcwGXEQ0BrdRIMATG+hV2nSLwJmQ2G7iJu48rD7Krg6JqHKACXmxM6nUToImV3PDuDUaTfG8Ocf7ntIbaBlaeXP9LLTJNREzlq3eNINmgbAlxdBjUWE/xZXaQY0lxMv2aQIAiCGja/RFxBrQTlLfA7MPEL6XkHl5aLMqkHxPqAH0J2vrr/ACVn95DXkqcWxJ7wwXQee++y1ezHEHtcXSQBr0m0x0mbrAxLCXQDm5fAtfgtCGF28GCSAMw0bf8AwNTyWmSCcKDm7Rsce7KtNJ2IY5ziTJJiMokOPhbzgRsB0hceKVptC6jH8WDqBpU2PaXWIe5paBGofMzsREE35rnRg3iA7KATrma73DSTCnApqNSf/DTLrf0lijwKq5ocG2NxaUl09Cphg1oLnyABapTj0l8pJPJIx5OlZwh8aHe0gegnrBSdwuobEE6AkuZpN9HTuTHTmtiphG7E+wHrrqhGHA5+pC4HlZp6jOe/0bEWlrLTfOIvGjZk3n4VYw2BrDLnay5JdD7jkddbbcyVtGmOX3/dOGjkAk8zrsLdmJVwtdz2nKzKcwc01JA8XhIAFzl9jGsKzT4fUcRTblYH92wvLrA5/qgzYAz79FpJe6j1PgW7Cx/BXUso/qKNabHuyTAbEzfeTprGyxcXwiq+o53eAMgZWdepy6DbXrqtnK7YJxSd0Cp5n+FUPeTVHOngNSfrZ9MB3izB1xm0jl7eSnwvCHNHjcCQBGUQNAJIOu/LVbgYeY9ku7+AJPPkZKswP9CaXEy68bCxkkkEczcjT3U7ODMylpJIMi4buZO3ktg0hzKXdjkfdJ5Zv3KWxlf6OzdziJmPDEzM6aqT+gblLZMHLe0w1xc0TGkn7Dkr5pt5fcpiG/2hTvLyVtLyZrOENykZnkHWXD9Ap2YFrQBe2kuNvIq3mHIeyHOOQ9gpcpP3FtLyRuHX7lNHnYAanQCB9gpu88vsl3iVvyIr5PP3KLuvP3KmzlLMkKiHuOrvdD/T+fupsvyT+6fMEwog/p7b+pUVHhzWMDGtAa0QBJsPurWZPKdvywopv4U0iII10e8dNvJVMR2UpVAQ/OQf/VqbX3WvmSzqlkkuzYUYLOwWFA+l3/2Ov5qVvYfCD/dT51Kv6OWz3icP81Xqz/M/3HSModksIP8Ay9P1dWP/ADo29m8MNMPQ9WOP5laOdKUvVn+Z/uOym3g9IaUsOP8A4KX/AEo/9P5Bg8mgD2CsF6Qel6kvIbMpVeDMdrTpnqRf8lTf2QoH/dAeT3hbWZOFSzTXZibswD2Lof2f/uonXQZj8/wkj15+SS2WIC0c0RahyqKKoYNHVOWBIj4ExKAob5oiBCEkpZ07GEXISmJHX3TFyVgJxTZylPy6QCQWNnKHvERb8lMW9SgLGNRCSnLPNCT8hAWMW9E0dEiTzHt/CUHomIfKnDPNBBT35JD4CjzSgdUMnkkHHcT6wgaoZz00pzPIj1lIEooNRZT19igJ80Zqk6k+RJSnofdFA0AI+BOnznl+aRelRIk5CYO+XTgn5KQChP8ANEOfzS7xMBy/5CElPmKfP0SsQIcnDki5IFKwDBSQz8skiwsvl/JCXKGSkSfgWobEwf5ITUUZqc/2QB9/XokFkpqBIu9EGbyTEjmgdhHnP2KYvQlw0Ubn+aAsmzeaEvPVRZ/P7hCayWpOxNKY1Ov3UJM7oXHrKKCycJ+8hQNJ3/VPm/z8+WUsLJe+TGrzKhg6j9vsnc74U6CyQVJ5oe+6fZMCSPn3hDm6EJDsMVuiLvVB3k6pp68+v5p8hZY71Nn6KEPHwfsip33CTsVkxegLkzmBRkqbYMkL0zj1KCEinbAIeaPOPhVWpVjy/JCKif1MVls1Eu+CrB3y6Yz5R1S5FsW21R8KLvRuVTjy+dELgd06DZl41m8wmFVqpMI3+e6mbHJJi2ZakJKAO6/kkkGxfLp31/wnLeqSS1GAR5j1lAafy6SSBoAM5oXNj0/JOkp2d0IabJOqdICdJOibIwPL0+XT9xcRb9dEkkXQ1yDUYR8jXohAP+EkkJ2BIG+fyP3TEhJJHuFiy/P2Ubj8+37JJKkrQAuO0pneaSSQMRKU/OaSSoQ8fOSbLG5Ht85+ySSRolyGSfX8/wBEOc/PnmnSQN96ALj8/wApwZ5+XVOkhpEDuN/4/lAPn57pJKX2EJwKUxv/AJSSSExR5eyeL3+apJIAdgndEWDqPgSSSAHuxzP2SSSVCP/Z">
            <a:extLst>
              <a:ext uri="{FF2B5EF4-FFF2-40B4-BE49-F238E27FC236}">
                <a16:creationId xmlns:a16="http://schemas.microsoft.com/office/drawing/2014/main" xmlns="" id="{324FD95D-1433-E3AB-7791-224E14C720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" y="-830263"/>
            <a:ext cx="3492500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4BAEF3FE-29F6-FAFF-4C99-0E629DCD32F9}"/>
              </a:ext>
            </a:extLst>
          </p:cNvPr>
          <p:cNvSpPr txBox="1">
            <a:spLocks noChangeArrowheads="1"/>
          </p:cNvSpPr>
          <p:nvPr/>
        </p:nvSpPr>
        <p:spPr>
          <a:xfrm>
            <a:off x="827386" y="4325515"/>
            <a:ext cx="4159482" cy="16557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Dames</a:t>
            </a: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 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Individuel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 </a:t>
            </a:r>
            <a:r>
              <a:rPr lang="fr-FR" sz="2100" b="1" i="1" dirty="0">
                <a:solidFill>
                  <a:prstClr val="black"/>
                </a:solidFill>
                <a:latin typeface="Corbel" pitchFamily="34" charset="0"/>
              </a:rPr>
              <a:t>Michèle ROY – Albon </a:t>
            </a: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Dames </a:t>
            </a:r>
            <a:r>
              <a:rPr lang="fr-FR" sz="1900" b="1" i="1" dirty="0">
                <a:solidFill>
                  <a:schemeClr val="accent3">
                    <a:lumMod val="50000"/>
                  </a:schemeClr>
                </a:solidFill>
                <a:latin typeface="Corbel" pitchFamily="34" charset="0"/>
              </a:rPr>
              <a:t>Equipes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  C</a:t>
            </a:r>
            <a:r>
              <a:rPr lang="fr-FR" sz="2400" b="1" i="1" dirty="0" err="1">
                <a:solidFill>
                  <a:prstClr val="black"/>
                </a:solidFill>
                <a:latin typeface="Corbel" pitchFamily="34" charset="0"/>
              </a:rPr>
              <a:t>hanalets</a:t>
            </a:r>
            <a:r>
              <a:rPr lang="fr-FR" sz="2400" b="1" i="1" dirty="0">
                <a:solidFill>
                  <a:prstClr val="black"/>
                </a:solidFill>
                <a:latin typeface="Corbel" pitchFamily="34" charset="0"/>
              </a:rPr>
              <a:t>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 2 </a:t>
            </a:r>
            <a:r>
              <a:rPr lang="fr-FR" sz="2400" b="1" i="1" dirty="0">
                <a:solidFill>
                  <a:prstClr val="black"/>
                </a:solidFill>
                <a:latin typeface="Corbel" pitchFamily="34" charset="0"/>
              </a:rPr>
              <a:t>Albon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CDD0D21-8E35-7897-81EE-DA4C31A10FFE}"/>
              </a:ext>
            </a:extLst>
          </p:cNvPr>
          <p:cNvSpPr txBox="1"/>
          <p:nvPr/>
        </p:nvSpPr>
        <p:spPr>
          <a:xfrm>
            <a:off x="5588000" y="4250267"/>
            <a:ext cx="4436533" cy="20867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Messieurs </a:t>
            </a:r>
            <a:r>
              <a:rPr lang="fr-FR" sz="2000" b="1" i="1" dirty="0">
                <a:latin typeface="Corbel" pitchFamily="34" charset="0"/>
              </a:rPr>
              <a:t>Individuel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</a:t>
            </a:r>
            <a:r>
              <a:rPr kumimoji="0" lang="fr-FR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Ludovic PIZIEUX </a:t>
            </a:r>
            <a:r>
              <a:rPr kumimoji="0" lang="fr-FR" sz="1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Chanalets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Messieurs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 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Equipes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1 </a:t>
            </a:r>
            <a:r>
              <a:rPr lang="fr-FR" sz="2200" b="1" i="1" dirty="0" err="1">
                <a:solidFill>
                  <a:prstClr val="black"/>
                </a:solidFill>
                <a:latin typeface="Corbel" pitchFamily="34" charset="0"/>
              </a:rPr>
              <a:t>Chanalets</a:t>
            </a: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  </a:t>
            </a:r>
            <a:r>
              <a:rPr kumimoji="0" lang="fr-FR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2 Drôme Provençale </a:t>
            </a:r>
            <a:endParaRPr lang="fr-FR" sz="2200" b="1" i="1" dirty="0">
              <a:solidFill>
                <a:prstClr val="black"/>
              </a:solidFill>
              <a:latin typeface="Corbel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3St Clair 4 VSD 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</p:txBody>
      </p:sp>
      <p:pic>
        <p:nvPicPr>
          <p:cNvPr id="12" name="Image 11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08147307-DC67-AC48-8B8E-E18E31669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6"/>
            <a:ext cx="1834075" cy="16557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11F48D28-BAC1-31E4-FB62-3514B5ED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</a:t>
            </a:r>
            <a:r>
              <a:rPr lang="fr-FR" dirty="0">
                <a:hlinkClick r:id="rId3"/>
              </a:rPr>
              <a:t>www.comitegolfda.f</a:t>
            </a:r>
            <a:r>
              <a:rPr lang="fr-FR" dirty="0"/>
              <a:t>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67E989E-EA09-ECDE-B1D4-CA7B9086920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913989" y="1667184"/>
            <a:ext cx="3086146" cy="23146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DF015C1-138B-6F3F-A546-0C90D1F265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4881" y="1752150"/>
            <a:ext cx="2972858" cy="22296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0180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9F69D1-C095-2466-F9C0-437C27FAF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D479BAE6-102A-989A-DCEA-8C4D892D7B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251" y="41274"/>
            <a:ext cx="10945216" cy="465426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Championnat 3</a:t>
            </a:r>
            <a:r>
              <a:rPr lang="fr-FR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série 2025</a:t>
            </a:r>
            <a:b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septembre à </a:t>
            </a:r>
            <a:r>
              <a:rPr lang="fr-FR" sz="27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Easygolf</a:t>
            </a: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participants</a:t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7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0" name="AutoShape 2" descr="data:image/jpeg;base64,/9j/4AAQSkZJRgABAQAAAQABAAD/2wCEAAkGBhQSEBQUEhQUFBQUFRUUFxQVFRQVGBUUFRcVFRQUFxUXHCYeFxkjGRcVHy8gIycpLCwsFx4xNTAqNSYrLCkBCQoKDgwOGg8PGiokHCQsLCwsLCwpLCkpLCwsLCwsKSwsLCwpKSwpKSwpLCwpLCwsKSwsLCwsLCwsLCksKSwsLP/AABEIALcBEwMBIgACEQEDEQH/xAAbAAABBQEBAAAAAAAAAAAAAAACAAEDBAUGB//EAEAQAAEDAgQDBwIFAwEFCQAAAAEAAhEDIQQSMUEFUWEGEyJxgZHwMqFCscHR4RRS8RUjQ2LC0hYkM0RjgoOTov/EABoBAAMBAQEBAAAAAAAAAAAAAAABAgMEBQb/xAAtEQACAgIBAwMBBwUAAAAAAAAAAQIRAxIhBDFRE0FhIgUyQlJxkaEUgbHR8f/aAAwDAQACEQMRAD8AhKAhPCZffUfMglqAtUqYhMCAsQFqsFqEtQBWLEJarPdJ/wCmStFFMtQ5FfGHCZ1JLYqiiKSNtNTOagKl8gD3SHIE5KApalWHlQkfLICUJS1HYbvT7pg0yf4QFyEuKnULJC/fSVBUcEiExajUdhMKs0KdlVYtfCslqznwVHkg7rmoKrosAPNaZp2VGpSubErKLs0ZnuamhTvb091GQtjIGEJajTQigsdrU5CIJiFIwYSARZU4agQwCsUqBKKjSVoABQ2UkJuHsmUgrlJRyVwXsiYsVrIhcxdymc1FUsTd2rJpJZFW4qK4oou46KYlAXpW2OkAaSBwRmohL0UwtETionFSuagLVSRNkBQFqsFqEsTCyuWIC1WC1CWpDIMqEtU5YhLUhkJahLVMWpi1ICDKkWqXKmypDIYWvgyMg+6zcqs4OvlMbFZZI2i4OmarGyqmJbl/z+it0VW4i+y5Y/eo3fYyqrpUUKVwTZV1UYNkcJBGQkGpgKEyKEsqVACGqVlNJjFKDChjQYMJjUJQ6qVlNTRYIanU3dpKbCjZDk8ocqS6KOexygKJIhCCyMhCWqXKlkVbAVyxCWKz3abu1W4UVSxCWq0WICxVsTRWLEBYrRagLU7CisWoS1WSxAWIsCuWIS1WCxCWJDK5amLVOWISxSBAWIcqsZEOVIZBlSyqbKmyIGWcDX2PorWKoSJ/RZrLGQtrC1w8QdVy5Vq9kb43fBg1acFBlW3isCJ3Pl+6pYnD5TEEeauORSJlBozw1PlU+RMWrQghyo205RQpGtKljRGWwnbTUwpqRlKVm2WRtpqQNVulg+asDBxc2WLyItRZnimUldLmhOls/AUWcqbKp8qbKunY5aISxNlU2VMWp7CohhJS5U2VOwI0sqPKkAixkeVLKrDSEWUJblJFMsQGmrbmhRlqtSE0VTTQGmrbmKMsVWKiqWISxWS1CWJ2IrFiEsVksQliVjK5YhLVYLExYiwK+VNkVjKmyJWMr5EdIlpkKTIjFKyhspGhQqZgJVfizLggbKg/jzcO+HCfAXR128hY38lRw/aUVHy4+FwBnYQIIvyJv6enj5esx4cleDtjBzgXDTQlqkp1g8SLhPkXqwmpK0zjap0yNjJU9KggDVoYXD+GSpySpFQVshZhpOllOylGqnqGNFVdVXPbka8RLIrQLKpXxEoX1EEKowS5E52ASmUuRJaEG7kSyo6rw0Ek2Ak+XOyrY3HtY3MIcbEAObJbu4Am4jksZZYxTbYlBvsiXImyJsFjG1W5m8yNtvJSugakDzTjljKOyfAnBp00RFiYsUzYIkQR0UTqzQYLhPL9PNV6kUrbDRvigMiYtVXGcVFNwaQZJgTbWw8/TroqPGeKEBzC2428V285A106SufJ1uOCflf5NodNKTXg0H4xgME3mPXWFNRqgi2n5LjnYgFxOZ5c4RqSQRoTO2vwq7haxYHOaZI/DOx3Ajb4dV5uP7Wk5/UuDrl0UVHjudIKjSbEHpKI01yp4oG1AYuZMnnIEbc5W8ziQcybxa+2uxK7em+0Y5bT4Zjl6Vx5iXRSCL+kCxqvEsr7kgHLYjeZIB8lrUMbYZv7Q420mN/UhdEeqUm0vYh4NUrGfhQoHUlpG4kKliKobE2kwuhZqVtmLx80iqWJixSVsQxokkcvXkoGY9hMTHn1n9vuh9TjTpyV/qT6U+9McsQlimY4OEgyE5atVNPlE60V8ibKp8ibIlsKiuYGpG33sFHTxYIiWh0WDjaZIyzrNjsuW7R8eiuWAE2NNw3Bm2mus+R5yufPEz42l1i4k5wD/cDqASb2Xj5vtBqTSXCZ6OPplrbZscbrOdiSbNgBpZOYzrFzF5kELJGDqBwAuyQ6zrAGeZ126LPrY0Zi4ZiQYGY5oYDYTvy5K7RMVmGSWkAN0AM5hBOmht6LxMrcpOXk6lGlRvYTizr/AIsv1OFgAbZBBsbHeTGoldA3iTA0ZiM1jlGoB0nYHp+e/H4hk3Y0OAOg8WgPigdbb/ZS4HEta7NOZzXQ20gAAAzydAVYeryYV9JlPFGXc7mkZgx1jfor9KuIhc7wXGS8sEuJDXlxJmHAG8+enktsU19FgyrPjUn3OKScJFrvAonUpRU6HVWadMDqqbUexSTl3K7cGl3QGys1KhgnoVTxuKaxjHOIaXAm/QSb+w9VzZeqWP736msMO3Yc+SZRDHNP+fdJWupxtXYvQmc3jeOl5h7iRe8GT02HQKV+MeWhzy4Q3K0OAbAboCNTY69VjHGPaWNGUBxIkOvFyAOR220vMqT/AFZwDYdYmJMnoQZF738pXzbbd/J6KpGxw/GnIH2BgEkkROpAJvAUtbjgLyJLiRGbWY100+brJo1aeW/hFiQ0i5beNyPSEFTH0Bo1suAuDlmwiR77LKnTRW3ub1Di7gTlBAixEEWtcE7W91YdxgVoGVveQZECdwXB0iNOuiwH44FgjKIIEExAIsQBY/NUzeIPBnKHaRpYj8Wa19AtsWWWPj28Cmoy59/Jp43Gy0d5dzcsnKQYEATJygfusHi2Jl5E5bAmHFxdMB038IM/dXcdjXV3FzjllugbAaAABEkgeSysRg2FwzF0azIgxrJiTobzutMmTZ/H8kxjSLAwjgXFoiJkOvDm6wRMGTF9kNPDV2tDhJBMhv0ubqCJJuQZ5nTmg4ZiQwG9j+GcwALogkX0B2/VXc2Z8guymSCXQ0np9tPZcsrTNPYTDUa7Nc+YcGzyAGvX3WmzGxlAa6Jk7gOMSP4/lZTqzs9qgLCS2xJLdDYmQdAJ+yvOPhMOBIkEHzibnXr10U7OPYaRLiXEm4km5kE2EkEcjpzVwcWOUCACQJ9GgD7/AKrOxOJywTfaRcAmNfZQtrj8Rhpi4H5StceacVaYSjFmtR4s5vgBJ5E8tJ6KvUxhLruJG566/kdlmsqfU2RAh0iXEwfcCd/Lkg7yLxNom58tTpb7pZMk5UrdE0k7SNYiQ4EzJMRytsdwVH3RgXk/e3weyoHHCRMEecCSb323j7qVtUGDMD7QLC87QSuape5Zbw7ixwIdzsNP8q7S7QZj9EXvJv8Al8nosltW5ESdtBuN9/gUOJY7PmE8i2bTa7fS0Lpw9XmxWoyMp4oS5aNXFcdeHDI0Zd4IcZ5fPflBju1DS1wAblykEON9Lj8ws844ZTY6xcEXNhvIuqPEcXSsHzlcCQ8OBgmYEi4HQ8lt/XZ5WnJ8kehjXKRj12yS8Pmo14IzmM9MRlM7mW9JVXiOGfncXsylxL8zQcsPhzYnRuvv0VavWFwLibHQxyP8oKmKLrSYJlwk6zrHNNOXkZYfQpus2Q4a6OF403O6sYFmgIjxA5nbOnwz/wAP88lTOBcCcsPbBcCAYIj3BuLIqAP1ABwBaC1xHpI5Tb1SfYDVo1nF7ATDfqMOgAO8IPnYn2UDcGc8tg3IzCLOEgzzBF5UWOY4kEaZRvYmNPX9YVvhpyNLyZJEQToJGtpJi3osuytCOx7Osp0mue4wXG5dMwLfP5W/QrNcAQbHSbc9j5LzSnVeSXOMkQWNH03iHRvafZbWC4i8/ULCZdMafhaNSbn7rqwddPAtWk0Yywxm/k7cBSNcsdpcGN8RJiTJvli/6oqWLdUcAPC37/NF0R+1oSg5Ndin0Uk0kzWq+NpabAiPLqvLuK8VqFzmPqBwYcsC4dBiLWuP1mF2XGeMGhTykAkkB0k2Y6RmlsxFrrznH4lpEZYIJINnEzEguAEneb+QWWfLjz1KPcqEJQtMvPpPdcOzAgQYqi0WsBHsmVfC8Tc1gb3lQRyBI155h+SZcVTNC4cW0xlBgEgeG0f+6wuB91bbiGGZaDrNwc2l2xPMX6rIx+MeQ0P2Ada+bSxIMaXPp6aOEqCoBlAaCHBpsNhEtE+0qpLgCLvpBc2S24J1czX1i+nn6SUsO0taH6QDMgQCLz00t1WbTxfdvImXA3knL/xQPOVbwLs0hrZIBgAkkgyYAadfeCVTQjQw2GNTKxkTNgHWs0xc2P4jfSV1PBeF0pHe56gMghjsuRwJBaSQRrHt1AODw3CiKYfmpvaZOYOYbmACSQA0OmCAdjNjGxSfUY8mRkbTByufmcHGY8Uw5seF0+dtnp5FZeqcIod5LsO57TMA1qjMzZdlEiYItNp8O0rSxXBMMcG2s/ANFN+YNf8A1eJcQZfqwDUZCdIUHDaskNcB4SW6CblpmG6ywgwP2XR47thw9lIUqoa2k0mGObWa0HxTANLW7vcps1i7Oa4B2fo1+9bhcGx2TL3gNR4jNnDY7xo5P05DcAqfBcHw5qx/QMc+o4QBWrUQHAA2DWANmJ2WhT7YcJyvhrC0EF8CrAJJa2YZzJA8yrOD7RcNZ46VJomHBzWVZNiA4HJycfcqeXwXSQGL7CUHMa8YJwztaQWYyu6xAJlhFjcCSq//AGMwznNbVpYhheS0Za9Nv0wXEtfJ+0X81rN7SYRzqh7tratOixrCX1Wl1NwlohrQWtDxlvGmsacvxXtDmBAlmSZOfxTIJbmiXHwkfvKzk6RSjycf2l4d3OLqU6Izta9ozucGkuAh0gEj6gQIOgkaqB2DrBozNdJBJJvv9LtQfq2/dadTjTc1xp4wcrriZYRGjSDYq3RxYqXbFxaBA0gx86LneSS9iljj5OZoYuo1xY5xBE/hkDSCPPaNlZZiav8AaHbucLQdIywBFv3lbNdjHBriLgb3uctxNz9MTyCq4nBtaJEFonN0AsYEmJv79Ah5E/bkl42jIr0y5xnTZoi/X9Ffw5a1kmdtpEDpOpI06BZdWqXPLTGW0EfU4WGp6baWViqwkER4hLZOmYEExa9yfkLfuuTOzToVWQ3MLEwC6x5yA7y25KCtjBJa5wzfSAJ1ECd9cwVWhjHjMHUyBePCb22MWIg+c+iifVa8yAM4H1kAz4oIEWtMzsCsHDkGy+7EsyZSD4SGxEEk/huNLz6Ln+PPpuYzurQDIvpzAPlstL/UR3haXNAENykwXEGDEt5xHOOawONmKkZictr6jXw+krTFGpEtlDD1IdB0cMpnkSL+kAqSGzBM28J6wYba+qrFJddEl+g57DIbdlnB0mztvJS0GszRs8QSTdpuZFrXy+xVFj3OIALnO0AuTvYek2Xbtw2FfhaNFzmuqNGQhpAex13OIm85iehWOSenJ09N0zztpSSfz7nP4fE6ipEkZdbRI8QvBOnt7Niy4BgDDLmmzZMS7Tos6vTDXOBOa5hzdDBiSDcTqrlCs7wZiQ1twwe9wdfPqm17nK1Rdo4wCkM7BYgDaQDmDZ3mFp4OoTUpgwCfxHRogZtfYb+6y6jMz8wvLjLXR12Ou91epVe7qCIDQYBdznRoi55a+m+E14JOyqNik6ZneBqDYACN+qr8LHiPQElu8xJH6KszjQiMwDgCbzb9zMJsBiSWuLHAuAm4mYJsYNuUhea1JRaPRlNOmU+1HGqJqGlUBacrZflOYOzXMGJEXBm64fE1IkAhwkwfyIjTQLT47Vo1Xvqh7m1HOGanlJDTEOJfo7S0LEa4biy9XBDWKOSctmOMQRufnqkrDcU4CGvt5ARNyISW5BA053+Ii+5MDf2Vvh7nAw0gESQDaZsRPzVbmP7IvJHdhtzFxlgQMkgz5c556rd7JdgcP/3g8QqtbFNpomnUj/aGTqRqIAjaeoKN4v3K0l4OfrMDodlkloBLb6mYInxWt69EPCHU/wCpH1ta05nhrbCIIzNO2bbWAYW9hOGNpUpp1S5xAtUMyTv4AbX5j1Vrs/hTeYLy6TUmXTpEkSLZRMzpe0BTrFHaUl+idv8A1/JCtuqI8NVZiaZpta52UHNTqNdlhpzN8QMDLIuRBBHJR1WBtVoPeZKvdhrmuYABdozBhEEAEEmQQRdsLSZwZgql5k5w0DNoCwRY7ggttpZNieGvDB3BLWtaG92JgZqrSHiTAjx6zA0Cy/qYN1ZSxsbB45j3PpNcc7AXgFpDg+HBzfE6wsHD36rfb2dweLYxldmIe9rczjSDw0PacuUBskwDqLac1Xp02R4vFBv9Ym7iCWwL7yN7K9geKClU7wBvmHfhJ5TYkk/dZvqV7WaxxNcsnpdhcA0PHcYsNq5S4FtWCWuzCJEi91ZwvZnBNHdsZijIDQ05yQBEATcaDVY3G+2rq3hYcgDYOvii5gmQN+uuyzcNxfJjW1zDqpOckgR9Pdk6AAlub35Ko5JFvX4Ol7QcNohhawPp92CPExznkuY7KyQbE5SegG824/F0WZT/ALPuqge8S5toEwCGmAfHBnSbCYWjxvtRTqVKwpMnvHd5mDgTcnYQBqRrbndYdFrMtgRMGZFodv5/om5/IqNOtwehWw2fDue6t4XOpZQADAzNBgEuDS50CdOUKlw7s1ULGubDrhrQ1/idMnOLNhtnegUjar6OWrTlzmlzslg5hc4Zmif/ABGkSYsdpMrcNamyv3tJ4yupOdkcSBTe8092n8UyNpm+oGcm3Hii4rm2c/R7OYjvHhoz5SM1NzpMatI2MySPWy1sL2axAF6YAMyMzYvG5vpaF0zOKYZry/v2OMeJx1JMZTAGgEiP2WP2urvr0aQwVaKmfM4Cs2m7LlMTcA3K495zdV/dm/pxSsweJdlK1Nwq92MjPE4l7PC2ZcfqkjLOmn3GFi2EPIY5pc0ERHikkucSehJEG9itJ3D+IkDNWrSBlcBXLpJdUdMh8EZS0ewWjV7Msq5S4vYS2n4gWQARJ2k2INxrPmuyLcVU2jmnBfhs508SLWknUzA3GWC53taDrCqNx7aglhDfrElsAk6HW9uYOvmuuo9mmsInK/L+LwkxbQm+3TyUjuD05MhokRaB56BZOcEZtHmfGKQyU3CA6XNdH9w1dO4JkgqFjXvpm2aBsMzspgknUiPTe69Pq9nsOYzUxabguEyIMwb2UuF4bh6YdkptAd9WkGL3Gi0XUxSFqvJ45kMka+iTKJOgJ+fPdeg9oOx+d2ejkhzXPIE+EyYZERJjUT9QNiqXZjso11JlWocwcMwbeIkRI5WPuNFv68NdiHRy3D8C9zw4McQzxG2zbx9o9VG9pJEyCRMkmJ5g7yZXrbcE0NADLNEAXIEkndch2y4I2nT75ktGcSyPDmd+Np/CbCRoVnDqFOVA6OWcwGXEQ0BrdRIMATG+hV2nSLwJmQ2G7iJu48rD7Krg6JqHKACXmxM6nUToImV3PDuDUaTfG8Ocf7ntIbaBlaeXP9LLTJNREzlq3eNINmgbAlxdBjUWE/xZXaQY0lxMv2aQIAiCGja/RFxBrQTlLfA7MPEL6XkHl5aLMqkHxPqAH0J2vrr/ACVn95DXkqcWxJ7wwXQee++y1ezHEHtcXSQBr0m0x0mbrAxLCXQDm5fAtfgtCGF28GCSAMw0bf8AwNTyWmSCcKDm7Rsce7KtNJ2IY5ziTJJiMokOPhbzgRsB0hceKVptC6jH8WDqBpU2PaXWIe5paBGofMzsREE35rnRg3iA7KATrma73DSTCnApqNSf/DTLrf0lijwKq5ocG2NxaUl09Cphg1oLnyABapTj0l8pJPJIx5OlZwh8aHe0gegnrBSdwuobEE6AkuZpN9HTuTHTmtiphG7E+wHrrqhGHA5+pC4HlZp6jOe/0bEWlrLTfOIvGjZk3n4VYw2BrDLnay5JdD7jkddbbcyVtGmOX3/dOGjkAk8zrsLdmJVwtdz2nKzKcwc01JA8XhIAFzl9jGsKzT4fUcRTblYH92wvLrA5/qgzYAz79FpJe6j1PgW7Cx/BXUso/qKNabHuyTAbEzfeTprGyxcXwiq+o53eAMgZWdepy6DbXrqtnK7YJxSd0Cp5n+FUPeTVHOngNSfrZ9MB3izB1xm0jl7eSnwvCHNHjcCQBGUQNAJIOu/LVbgYeY9ku7+AJPPkZKswP9CaXEy68bCxkkkEczcjT3U7ODMylpJIMi4buZO3ktg0hzKXdjkfdJ5Zv3KWxlf6OzdziJmPDEzM6aqT+gblLZMHLe0w1xc0TGkn7Dkr5pt5fcpiG/2hTvLyVtLyZrOENykZnkHWXD9Ap2YFrQBe2kuNvIq3mHIeyHOOQ9gpcpP3FtLyRuHX7lNHnYAanQCB9gpu88vsl3iVvyIr5PP3KLuvP3KmzlLMkKiHuOrvdD/T+fupsvyT+6fMEwog/p7b+pUVHhzWMDGtAa0QBJsPurWZPKdvywopv4U0iII10e8dNvJVMR2UpVAQ/OQf/VqbX3WvmSzqlkkuzYUYLOwWFA+l3/2Ov5qVvYfCD/dT51Kv6OWz3icP81Xqz/M/3HSModksIP8Ay9P1dWP/ADo29m8MNMPQ9WOP5laOdKUvVn+Z/uOym3g9IaUsOP8A4KX/AEo/9P5Bg8mgD2CsF6Qel6kvIbMpVeDMdrTpnqRf8lTf2QoH/dAeT3hbWZOFSzTXZibswD2Lof2f/uonXQZj8/wkj15+SS2WIC0c0RahyqKKoYNHVOWBIj4ExKAob5oiBCEkpZ07GEXISmJHX3TFyVgJxTZylPy6QCQWNnKHvERb8lMW9SgLGNRCSnLPNCT8hAWMW9E0dEiTzHt/CUHomIfKnDPNBBT35JD4CjzSgdUMnkkHHcT6wgaoZz00pzPIj1lIEooNRZT19igJ80Zqk6k+RJSnofdFA0AI+BOnznl+aRelRIk5CYO+XTgn5KQChP8ANEOfzS7xMBy/5CElPmKfP0SsQIcnDki5IFKwDBSQz8skiwsvl/JCXKGSkSfgWobEwf5ITUUZqc/2QB9/XokFkpqBIu9EGbyTEjmgdhHnP2KYvQlw0Ubn+aAsmzeaEvPVRZ/P7hCayWpOxNKY1Ov3UJM7oXHrKKCycJ+8hQNJ3/VPm/z8+WUsLJe+TGrzKhg6j9vsnc74U6CyQVJ5oe+6fZMCSPn3hDm6EJDsMVuiLvVB3k6pp68+v5p8hZY71Nn6KEPHwfsip33CTsVkxegLkzmBRkqbYMkL0zj1KCEinbAIeaPOPhVWpVjy/JCKif1MVls1Eu+CrB3y6Yz5R1S5FsW21R8KLvRuVTjy+dELgd06DZl41m8wmFVqpMI3+e6mbHJJi2ZakJKAO6/kkkGxfLp31/wnLeqSS1GAR5j1lAafy6SSBoAM5oXNj0/JOkp2d0IabJOqdICdJOibIwPL0+XT9xcRb9dEkkXQ1yDUYR8jXohAP+EkkJ2BIG+fyP3TEhJJHuFiy/P2Ubj8+37JJKkrQAuO0pneaSSQMRKU/OaSSoQ8fOSbLG5Ht85+ySSRolyGSfX8/wBEOc/PnmnSQN96ALj8/wApwZ5+XVOkhpEDuN/4/lAPn57pJKX2EJwKUxv/AJSSSExR5eyeL3+apJIAdgndEWDqPgSSSAHuxzP2SSSVCP/Z">
            <a:extLst>
              <a:ext uri="{FF2B5EF4-FFF2-40B4-BE49-F238E27FC236}">
                <a16:creationId xmlns:a16="http://schemas.microsoft.com/office/drawing/2014/main" xmlns="" id="{4D7A95FB-2288-CB4C-A37A-51B580C8C7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" y="-830263"/>
            <a:ext cx="3492500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2" name="AutoShape 4" descr="data:image/jpeg;base64,/9j/4AAQSkZJRgABAQAAAQABAAD/2wCEAAkGBhQSEBQUEhQUFBQUFRUUFxQVFRQVGBUUFRcVFRQUFxUXHCYeFxkjGRcVHy8gIycpLCwsFx4xNTAqNSYrLCkBCQoKDgwOGg8PGiokHCQsLCwsLCwpLCkpLCwsLCwsKSwsLCwpKSwpKSwpLCwpLCwsKSwsLCwsLCwsLCksKSwsLP/AABEIALcBEwMBIgACEQEDEQH/xAAbAAABBQEBAAAAAAAAAAAAAAACAAEDBAUGB//EAEAQAAEDAgQDBwIFAwEFCQAAAAEAAhEDIQQSMUEFUWEGEyJxgZHwMqFCscHR4RRS8RUjQ2LC0hYkM0RjgoOTov/EABoBAAMBAQEBAAAAAAAAAAAAAAABAgMEBQb/xAAtEQACAgIBAwMBBwUAAAAAAAAAAQIRAxIhBDFRE0FhIgUyQlJxkaEUgbHR8f/aAAwDAQACEQMRAD8AhKAhPCZffUfMglqAtUqYhMCAsQFqsFqEtQBWLEJarPdJ/wCmStFFMtQ5FfGHCZ1JLYqiiKSNtNTOagKl8gD3SHIE5KApalWHlQkfLICUJS1HYbvT7pg0yf4QFyEuKnULJC/fSVBUcEiExajUdhMKs0KdlVYtfCslqznwVHkg7rmoKrosAPNaZp2VGpSubErKLs0ZnuamhTvb091GQtjIGEJajTQigsdrU5CIJiFIwYSARZU4agQwCsUqBKKjSVoABQ2UkJuHsmUgrlJRyVwXsiYsVrIhcxdymc1FUsTd2rJpJZFW4qK4oou46KYlAXpW2OkAaSBwRmohL0UwtETionFSuagLVSRNkBQFqsFqEsTCyuWIC1WC1CWpDIMqEtU5YhLUhkJahLVMWpi1ICDKkWqXKmypDIYWvgyMg+6zcqs4OvlMbFZZI2i4OmarGyqmJbl/z+it0VW4i+y5Y/eo3fYyqrpUUKVwTZV1UYNkcJBGQkGpgKEyKEsqVACGqVlNJjFKDChjQYMJjUJQ6qVlNTRYIanU3dpKbCjZDk8ocqS6KOexygKJIhCCyMhCWqXKlkVbAVyxCWKz3abu1W4UVSxCWq0WICxVsTRWLEBYrRagLU7CisWoS1WSxAWIsCuWIS1WCxCWJDK5amLVOWISxSBAWIcqsZEOVIZBlSyqbKmyIGWcDX2PorWKoSJ/RZrLGQtrC1w8QdVy5Vq9kb43fBg1acFBlW3isCJ3Pl+6pYnD5TEEeauORSJlBozw1PlU+RMWrQghyo205RQpGtKljRGWwnbTUwpqRlKVm2WRtpqQNVulg+asDBxc2WLyItRZnimUldLmhOls/AUWcqbKp8qbKunY5aISxNlU2VMWp7CohhJS5U2VOwI0sqPKkAixkeVLKrDSEWUJblJFMsQGmrbmhRlqtSE0VTTQGmrbmKMsVWKiqWISxWS1CWJ2IrFiEsVksQliVjK5YhLVYLExYiwK+VNkVjKmyJWMr5EdIlpkKTIjFKyhspGhQqZgJVfizLggbKg/jzcO+HCfAXR128hY38lRw/aUVHy4+FwBnYQIIvyJv6enj5esx4cleDtjBzgXDTQlqkp1g8SLhPkXqwmpK0zjap0yNjJU9KggDVoYXD+GSpySpFQVshZhpOllOylGqnqGNFVdVXPbka8RLIrQLKpXxEoX1EEKowS5E52ASmUuRJaEG7kSyo6rw0Ek2Ak+XOyrY3HtY3MIcbEAObJbu4Am4jksZZYxTbYlBvsiXImyJsFjG1W5m8yNtvJSugakDzTjljKOyfAnBp00RFiYsUzYIkQR0UTqzQYLhPL9PNV6kUrbDRvigMiYtVXGcVFNwaQZJgTbWw8/TroqPGeKEBzC2428V285A106SufJ1uOCflf5NodNKTXg0H4xgME3mPXWFNRqgi2n5LjnYgFxOZ5c4RqSQRoTO2vwq7haxYHOaZI/DOx3Ajb4dV5uP7Wk5/UuDrl0UVHjudIKjSbEHpKI01yp4oG1AYuZMnnIEbc5W8ziQcybxa+2uxK7em+0Y5bT4Zjl6Vx5iXRSCL+kCxqvEsr7kgHLYjeZIB8lrUMbYZv7Q420mN/UhdEeqUm0vYh4NUrGfhQoHUlpG4kKliKobE2kwuhZqVtmLx80iqWJixSVsQxokkcvXkoGY9hMTHn1n9vuh9TjTpyV/qT6U+9McsQlimY4OEgyE5atVNPlE60V8ibKp8ibIlsKiuYGpG33sFHTxYIiWh0WDjaZIyzrNjsuW7R8eiuWAE2NNw3Bm2mus+R5yufPEz42l1i4k5wD/cDqASb2Xj5vtBqTSXCZ6OPplrbZscbrOdiSbNgBpZOYzrFzF5kELJGDqBwAuyQ6zrAGeZ126LPrY0Zi4ZiQYGY5oYDYTvy5K7RMVmGSWkAN0AM5hBOmht6LxMrcpOXk6lGlRvYTizr/AIsv1OFgAbZBBsbHeTGoldA3iTA0ZiM1jlGoB0nYHp+e/H4hk3Y0OAOg8WgPigdbb/ZS4HEta7NOZzXQ20gAAAzydAVYeryYV9JlPFGXc7mkZgx1jfor9KuIhc7wXGS8sEuJDXlxJmHAG8+enktsU19FgyrPjUn3OKScJFrvAonUpRU6HVWadMDqqbUexSTl3K7cGl3QGys1KhgnoVTxuKaxjHOIaXAm/QSb+w9VzZeqWP736msMO3Yc+SZRDHNP+fdJWupxtXYvQmc3jeOl5h7iRe8GT02HQKV+MeWhzy4Q3K0OAbAboCNTY69VjHGPaWNGUBxIkOvFyAOR220vMqT/AFZwDYdYmJMnoQZF738pXzbbd/J6KpGxw/GnIH2BgEkkROpAJvAUtbjgLyJLiRGbWY100+brJo1aeW/hFiQ0i5beNyPSEFTH0Bo1suAuDlmwiR77LKnTRW3ub1Di7gTlBAixEEWtcE7W91YdxgVoGVveQZECdwXB0iNOuiwH44FgjKIIEExAIsQBY/NUzeIPBnKHaRpYj8Wa19AtsWWWPj28Cmoy59/Jp43Gy0d5dzcsnKQYEATJygfusHi2Jl5E5bAmHFxdMB038IM/dXcdjXV3FzjllugbAaAABEkgeSysRg2FwzF0azIgxrJiTobzutMmTZ/H8kxjSLAwjgXFoiJkOvDm6wRMGTF9kNPDV2tDhJBMhv0ubqCJJuQZ5nTmg4ZiQwG9j+GcwALogkX0B2/VXc2Z8guymSCXQ0np9tPZcsrTNPYTDUa7Nc+YcGzyAGvX3WmzGxlAa6Jk7gOMSP4/lZTqzs9qgLCS2xJLdDYmQdAJ+yvOPhMOBIkEHzibnXr10U7OPYaRLiXEm4km5kE2EkEcjpzVwcWOUCACQJ9GgD7/AKrOxOJywTfaRcAmNfZQtrj8Rhpi4H5StceacVaYSjFmtR4s5vgBJ5E8tJ6KvUxhLruJG566/kdlmsqfU2RAh0iXEwfcCd/Lkg7yLxNom58tTpb7pZMk5UrdE0k7SNYiQ4EzJMRytsdwVH3RgXk/e3weyoHHCRMEecCSb323j7qVtUGDMD7QLC87QSuape5Zbw7ixwIdzsNP8q7S7QZj9EXvJv8Al8nosltW5ESdtBuN9/gUOJY7PmE8i2bTa7fS0Lpw9XmxWoyMp4oS5aNXFcdeHDI0Zd4IcZ5fPflBju1DS1wAblykEON9Lj8ws844ZTY6xcEXNhvIuqPEcXSsHzlcCQ8OBgmYEi4HQ8lt/XZ5WnJ8kehjXKRj12yS8Pmo14IzmM9MRlM7mW9JVXiOGfncXsylxL8zQcsPhzYnRuvv0VavWFwLibHQxyP8oKmKLrSYJlwk6zrHNNOXkZYfQpus2Q4a6OF403O6sYFmgIjxA5nbOnwz/wAP88lTOBcCcsPbBcCAYIj3BuLIqAP1ABwBaC1xHpI5Tb1SfYDVo1nF7ATDfqMOgAO8IPnYn2UDcGc8tg3IzCLOEgzzBF5UWOY4kEaZRvYmNPX9YVvhpyNLyZJEQToJGtpJi3osuytCOx7Osp0mue4wXG5dMwLfP5W/QrNcAQbHSbc9j5LzSnVeSXOMkQWNH03iHRvafZbWC4i8/ULCZdMafhaNSbn7rqwddPAtWk0Yywxm/k7cBSNcsdpcGN8RJiTJvli/6oqWLdUcAPC37/NF0R+1oSg5Ndin0Uk0kzWq+NpabAiPLqvLuK8VqFzmPqBwYcsC4dBiLWuP1mF2XGeMGhTykAkkB0k2Y6RmlsxFrrznH4lpEZYIJINnEzEguAEneb+QWWfLjz1KPcqEJQtMvPpPdcOzAgQYqi0WsBHsmVfC8Tc1gb3lQRyBI155h+SZcVTNC4cW0xlBgEgeG0f+6wuB91bbiGGZaDrNwc2l2xPMX6rIx+MeQ0P2Ada+bSxIMaXPp6aOEqCoBlAaCHBpsNhEtE+0qpLgCLvpBc2S24J1czX1i+nn6SUsO0taH6QDMgQCLz00t1WbTxfdvImXA3knL/xQPOVbwLs0hrZIBgAkkgyYAadfeCVTQjQw2GNTKxkTNgHWs0xc2P4jfSV1PBeF0pHe56gMghjsuRwJBaSQRrHt1AODw3CiKYfmpvaZOYOYbmACSQA0OmCAdjNjGxSfUY8mRkbTByufmcHGY8Uw5seF0+dtnp5FZeqcIod5LsO57TMA1qjMzZdlEiYItNp8O0rSxXBMMcG2s/ANFN+YNf8A1eJcQZfqwDUZCdIUHDaskNcB4SW6CblpmG6ywgwP2XR47thw9lIUqoa2k0mGObWa0HxTANLW7vcps1i7Oa4B2fo1+9bhcGx2TL3gNR4jNnDY7xo5P05DcAqfBcHw5qx/QMc+o4QBWrUQHAA2DWANmJ2WhT7YcJyvhrC0EF8CrAJJa2YZzJA8yrOD7RcNZ46VJomHBzWVZNiA4HJycfcqeXwXSQGL7CUHMa8YJwztaQWYyu6xAJlhFjcCSq//AGMwznNbVpYhheS0Za9Nv0wXEtfJ+0X81rN7SYRzqh7tratOixrCX1Wl1NwlohrQWtDxlvGmsacvxXtDmBAlmSZOfxTIJbmiXHwkfvKzk6RSjycf2l4d3OLqU6Izta9ozucGkuAh0gEj6gQIOgkaqB2DrBozNdJBJJvv9LtQfq2/dadTjTc1xp4wcrriZYRGjSDYq3RxYqXbFxaBA0gx86LneSS9iljj5OZoYuo1xY5xBE/hkDSCPPaNlZZiav8AaHbucLQdIywBFv3lbNdjHBriLgb3uctxNz9MTyCq4nBtaJEFonN0AsYEmJv79Ah5E/bkl42jIr0y5xnTZoi/X9Ffw5a1kmdtpEDpOpI06BZdWqXPLTGW0EfU4WGp6baWViqwkER4hLZOmYEExa9yfkLfuuTOzToVWQ3MLEwC6x5yA7y25KCtjBJa5wzfSAJ1ECd9cwVWhjHjMHUyBePCb22MWIg+c+iifVa8yAM4H1kAz4oIEWtMzsCsHDkGy+7EsyZSD4SGxEEk/huNLz6Ln+PPpuYzurQDIvpzAPlstL/UR3haXNAENykwXEGDEt5xHOOawONmKkZictr6jXw+krTFGpEtlDD1IdB0cMpnkSL+kAqSGzBM28J6wYba+qrFJddEl+g57DIbdlnB0mztvJS0GszRs8QSTdpuZFrXy+xVFj3OIALnO0AuTvYek2Xbtw2FfhaNFzmuqNGQhpAex13OIm85iehWOSenJ09N0zztpSSfz7nP4fE6ipEkZdbRI8QvBOnt7Niy4BgDDLmmzZMS7Tos6vTDXOBOa5hzdDBiSDcTqrlCs7wZiQ1twwe9wdfPqm17nK1Rdo4wCkM7BYgDaQDmDZ3mFp4OoTUpgwCfxHRogZtfYb+6y6jMz8wvLjLXR12Ou91epVe7qCIDQYBdznRoi55a+m+E14JOyqNik6ZneBqDYACN+qr8LHiPQElu8xJH6KszjQiMwDgCbzb9zMJsBiSWuLHAuAm4mYJsYNuUhea1JRaPRlNOmU+1HGqJqGlUBacrZflOYOzXMGJEXBm64fE1IkAhwkwfyIjTQLT47Vo1Xvqh7m1HOGanlJDTEOJfo7S0LEa4biy9XBDWKOSctmOMQRufnqkrDcU4CGvt5ARNyISW5BA053+Ii+5MDf2Vvh7nAw0gESQDaZsRPzVbmP7IvJHdhtzFxlgQMkgz5c556rd7JdgcP/3g8QqtbFNpomnUj/aGTqRqIAjaeoKN4v3K0l4OfrMDodlkloBLb6mYInxWt69EPCHU/wCpH1ta05nhrbCIIzNO2bbWAYW9hOGNpUpp1S5xAtUMyTv4AbX5j1Vrs/hTeYLy6TUmXTpEkSLZRMzpe0BTrFHaUl+idv8A1/JCtuqI8NVZiaZpta52UHNTqNdlhpzN8QMDLIuRBBHJR1WBtVoPeZKvdhrmuYABdozBhEEAEEmQQRdsLSZwZgql5k5w0DNoCwRY7ggttpZNieGvDB3BLWtaG92JgZqrSHiTAjx6zA0Cy/qYN1ZSxsbB45j3PpNcc7AXgFpDg+HBzfE6wsHD36rfb2dweLYxldmIe9rczjSDw0PacuUBskwDqLac1Xp02R4vFBv9Ym7iCWwL7yN7K9geKClU7wBvmHfhJ5TYkk/dZvqV7WaxxNcsnpdhcA0PHcYsNq5S4FtWCWuzCJEi91ZwvZnBNHdsZijIDQ05yQBEATcaDVY3G+2rq3hYcgDYOvii5gmQN+uuyzcNxfJjW1zDqpOckgR9Pdk6AAlub35Ko5JFvX4Ol7QcNohhawPp92CPExznkuY7KyQbE5SegG824/F0WZT/ALPuqge8S5toEwCGmAfHBnSbCYWjxvtRTqVKwpMnvHd5mDgTcnYQBqRrbndYdFrMtgRMGZFodv5/om5/IqNOtwehWw2fDue6t4XOpZQADAzNBgEuDS50CdOUKlw7s1ULGubDrhrQ1/idMnOLNhtnegUjar6OWrTlzmlzslg5hc4Zmif/ABGkSYsdpMrcNamyv3tJ4yupOdkcSBTe8092n8UyNpm+oGcm3Hii4rm2c/R7OYjvHhoz5SM1NzpMatI2MySPWy1sL2axAF6YAMyMzYvG5vpaF0zOKYZry/v2OMeJx1JMZTAGgEiP2WP2urvr0aQwVaKmfM4Cs2m7LlMTcA3K495zdV/dm/pxSsweJdlK1Nwq92MjPE4l7PC2ZcfqkjLOmn3GFi2EPIY5pc0ERHikkucSehJEG9itJ3D+IkDNWrSBlcBXLpJdUdMh8EZS0ewWjV7Msq5S4vYS2n4gWQARJ2k2INxrPmuyLcVU2jmnBfhs508SLWknUzA3GWC53taDrCqNx7aglhDfrElsAk6HW9uYOvmuuo9mmsInK/L+LwkxbQm+3TyUjuD05MhokRaB56BZOcEZtHmfGKQyU3CA6XNdH9w1dO4JkgqFjXvpm2aBsMzspgknUiPTe69Pq9nsOYzUxabguEyIMwb2UuF4bh6YdkptAd9WkGL3Gi0XUxSFqvJ45kMka+iTKJOgJ+fPdeg9oOx+d2ejkhzXPIE+EyYZERJjUT9QNiqXZjso11JlWocwcMwbeIkRI5WPuNFv68NdiHRy3D8C9zw4McQzxG2zbx9o9VG9pJEyCRMkmJ5g7yZXrbcE0NADLNEAXIEkndch2y4I2nT75ktGcSyPDmd+Np/CbCRoVnDqFOVA6OWcwGXEQ0BrdRIMATG+hV2nSLwJmQ2G7iJu48rD7Krg6JqHKACXmxM6nUToImV3PDuDUaTfG8Ocf7ntIbaBlaeXP9LLTJNREzlq3eNINmgbAlxdBjUWE/xZXaQY0lxMv2aQIAiCGja/RFxBrQTlLfA7MPEL6XkHl5aLMqkHxPqAH0J2vrr/ACVn95DXkqcWxJ7wwXQee++y1ezHEHtcXSQBr0m0x0mbrAxLCXQDm5fAtfgtCGF28GCSAMw0bf8AwNTyWmSCcKDm7Rsce7KtNJ2IY5ziTJJiMokOPhbzgRsB0hceKVptC6jH8WDqBpU2PaXWIe5paBGofMzsREE35rnRg3iA7KATrma73DSTCnApqNSf/DTLrf0lijwKq5ocG2NxaUl09Cphg1oLnyABapTj0l8pJPJIx5OlZwh8aHe0gegnrBSdwuobEE6AkuZpN9HTuTHTmtiphG7E+wHrrqhGHA5+pC4HlZp6jOe/0bEWlrLTfOIvGjZk3n4VYw2BrDLnay5JdD7jkddbbcyVtGmOX3/dOGjkAk8zrsLdmJVwtdz2nKzKcwc01JA8XhIAFzl9jGsKzT4fUcRTblYH92wvLrA5/qgzYAz79FpJe6j1PgW7Cx/BXUso/qKNabHuyTAbEzfeTprGyxcXwiq+o53eAMgZWdepy6DbXrqtnK7YJxSd0Cp5n+FUPeTVHOngNSfrZ9MB3izB1xm0jl7eSnwvCHNHjcCQBGUQNAJIOu/LVbgYeY9ku7+AJPPkZKswP9CaXEy68bCxkkkEczcjT3U7ODMylpJIMi4buZO3ktg0hzKXdjkfdJ5Zv3KWxlf6OzdziJmPDEzM6aqT+gblLZMHLe0w1xc0TGkn7Dkr5pt5fcpiG/2hTvLyVtLyZrOENykZnkHWXD9Ap2YFrQBe2kuNvIq3mHIeyHOOQ9gpcpP3FtLyRuHX7lNHnYAanQCB9gpu88vsl3iVvyIr5PP3KLuvP3KmzlLMkKiHuOrvdD/T+fupsvyT+6fMEwog/p7b+pUVHhzWMDGtAa0QBJsPurWZPKdvywopv4U0iII10e8dNvJVMR2UpVAQ/OQf/VqbX3WvmSzqlkkuzYUYLOwWFA+l3/2Ov5qVvYfCD/dT51Kv6OWz3icP81Xqz/M/3HSModksIP8Ay9P1dWP/ADo29m8MNMPQ9WOP5laOdKUvVn+Z/uOym3g9IaUsOP8A4KX/AEo/9P5Bg8mgD2CsF6Qel6kvIbMpVeDMdrTpnqRf8lTf2QoH/dAeT3hbWZOFSzTXZibswD2Lof2f/uonXQZj8/wkj15+SS2WIC0c0RahyqKKoYNHVOWBIj4ExKAob5oiBCEkpZ07GEXISmJHX3TFyVgJxTZylPy6QCQWNnKHvERb8lMW9SgLGNRCSnLPNCT8hAWMW9E0dEiTzHt/CUHomIfKnDPNBBT35JD4CjzSgdUMnkkHHcT6wgaoZz00pzPIj1lIEooNRZT19igJ80Zqk6k+RJSnofdFA0AI+BOnznl+aRelRIk5CYO+XTgn5KQChP8ANEOfzS7xMBy/5CElPmKfP0SsQIcnDki5IFKwDBSQz8skiwsvl/JCXKGSkSfgWobEwf5ITUUZqc/2QB9/XokFkpqBIu9EGbyTEjmgdhHnP2KYvQlw0Ubn+aAsmzeaEvPVRZ/P7hCayWpOxNKY1Ov3UJM7oXHrKKCycJ+8hQNJ3/VPm/z8+WUsLJe+TGrzKhg6j9vsnc74U6CyQVJ5oe+6fZMCSPn3hDm6EJDsMVuiLvVB3k6pp68+v5p8hZY71Nn6KEPHwfsip33CTsVkxegLkzmBRkqbYMkL0zj1KCEinbAIeaPOPhVWpVjy/JCKif1MVls1Eu+CrB3y6Yz5R1S5FsW21R8KLvRuVTjy+dELgd06DZl41m8wmFVqpMI3+e6mbHJJi2ZakJKAO6/kkkGxfLp31/wnLeqSS1GAR5j1lAafy6SSBoAM5oXNj0/JOkp2d0IabJOqdICdJOibIwPL0+XT9xcRb9dEkkXQ1yDUYR8jXohAP+EkkJ2BIG+fyP3TEhJJHuFiy/P2Ubj8+37JJKkrQAuO0pneaSSQMRKU/OaSSoQ8fOSbLG5Ht85+ySSRolyGSfX8/wBEOc/PnmnSQN96ALj8/wApwZ5+XVOkhpEDuN/4/lAPn57pJKX2EJwKUxv/AJSSSExR5eyeL3+apJIAdgndEWDqPgSSSAHuxzP2SSSVCP/Z">
            <a:extLst>
              <a:ext uri="{FF2B5EF4-FFF2-40B4-BE49-F238E27FC236}">
                <a16:creationId xmlns:a16="http://schemas.microsoft.com/office/drawing/2014/main" xmlns="" id="{DFF58E86-C17F-F4C3-52EB-E8DF2E54E3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" y="-830263"/>
            <a:ext cx="3492500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CA1D4EA7-587D-A203-0D34-F1D994499C20}"/>
              </a:ext>
            </a:extLst>
          </p:cNvPr>
          <p:cNvSpPr txBox="1">
            <a:spLocks noChangeArrowheads="1"/>
          </p:cNvSpPr>
          <p:nvPr/>
        </p:nvSpPr>
        <p:spPr>
          <a:xfrm>
            <a:off x="827386" y="4325515"/>
            <a:ext cx="4159482" cy="16557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Dames</a:t>
            </a: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 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Individuel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 </a:t>
            </a:r>
            <a:r>
              <a:rPr lang="fr-FR" sz="2100" b="1" i="1" dirty="0">
                <a:solidFill>
                  <a:prstClr val="black"/>
                </a:solidFill>
                <a:latin typeface="Corbel" pitchFamily="34" charset="0"/>
              </a:rPr>
              <a:t>Florence CHAMBON </a:t>
            </a:r>
            <a:r>
              <a:rPr lang="fr-FR" sz="2100" b="1" i="1" dirty="0" err="1">
                <a:solidFill>
                  <a:prstClr val="black"/>
                </a:solidFill>
                <a:latin typeface="Corbel" pitchFamily="34" charset="0"/>
              </a:rPr>
              <a:t>easygolf</a:t>
            </a: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600" b="0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Dames </a:t>
            </a:r>
            <a:r>
              <a:rPr lang="fr-FR" sz="1900" b="1" i="1" dirty="0">
                <a:solidFill>
                  <a:schemeClr val="accent3">
                    <a:lumMod val="50000"/>
                  </a:schemeClr>
                </a:solidFill>
                <a:latin typeface="Corbel" pitchFamily="34" charset="0"/>
              </a:rPr>
              <a:t>Equipes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  St Clair  2 </a:t>
            </a:r>
            <a:r>
              <a:rPr lang="fr-FR" sz="2400" b="1" i="1" dirty="0" err="1">
                <a:solidFill>
                  <a:prstClr val="black"/>
                </a:solidFill>
                <a:latin typeface="Corbel" pitchFamily="34" charset="0"/>
              </a:rPr>
              <a:t>Easygolf</a:t>
            </a:r>
            <a:r>
              <a:rPr lang="fr-FR" sz="2400" b="1" i="1" dirty="0">
                <a:solidFill>
                  <a:prstClr val="black"/>
                </a:solidFill>
                <a:latin typeface="Corbel" pitchFamily="34" charset="0"/>
              </a:rPr>
              <a:t> 3 VSD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1064AB0-F35B-EF52-938E-08643E3D59B5}"/>
              </a:ext>
            </a:extLst>
          </p:cNvPr>
          <p:cNvSpPr txBox="1"/>
          <p:nvPr/>
        </p:nvSpPr>
        <p:spPr>
          <a:xfrm>
            <a:off x="5588000" y="4250267"/>
            <a:ext cx="4436533" cy="20867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Messieurs </a:t>
            </a:r>
            <a:r>
              <a:rPr lang="fr-FR" sz="2000" b="1" i="1" dirty="0">
                <a:latin typeface="Corbel" pitchFamily="34" charset="0"/>
              </a:rPr>
              <a:t>Individuel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1</a:t>
            </a:r>
            <a:r>
              <a:rPr kumimoji="0" lang="fr-FR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Malic</a:t>
            </a:r>
            <a:r>
              <a:rPr kumimoji="0" lang="fr-FR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BOUDEBOUDA Albon 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Résultats Messieurs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Forte" pitchFamily="66" charset="0"/>
                <a:ea typeface="+mn-ea"/>
                <a:cs typeface="+mn-cs"/>
              </a:rPr>
              <a:t> 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orbel" pitchFamily="34" charset="0"/>
              </a:rPr>
              <a:t>Equipes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Forte" pitchFamily="66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1 </a:t>
            </a:r>
            <a:r>
              <a:rPr lang="fr-FR" sz="2200" b="1" i="1" dirty="0" err="1">
                <a:solidFill>
                  <a:prstClr val="black"/>
                </a:solidFill>
                <a:latin typeface="Corbel" pitchFamily="34" charset="0"/>
              </a:rPr>
              <a:t>Easygolf</a:t>
            </a: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  </a:t>
            </a:r>
            <a:r>
              <a:rPr kumimoji="0" lang="fr-FR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2</a:t>
            </a: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 Albon</a:t>
            </a:r>
            <a:r>
              <a:rPr kumimoji="0" lang="fr-FR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</a:t>
            </a:r>
            <a:endParaRPr lang="fr-FR" sz="2200" b="1" i="1" dirty="0">
              <a:solidFill>
                <a:prstClr val="black"/>
              </a:solidFill>
              <a:latin typeface="Corbel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200" b="1" i="1" dirty="0">
                <a:solidFill>
                  <a:prstClr val="black"/>
                </a:solidFill>
                <a:latin typeface="Corbel" pitchFamily="34" charset="0"/>
              </a:rPr>
              <a:t>3 Drôme Provençale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</p:txBody>
      </p:sp>
      <p:pic>
        <p:nvPicPr>
          <p:cNvPr id="12" name="Image 11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C0EEDFAA-5C7C-DF5D-3342-09E74EB12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6"/>
            <a:ext cx="1834075" cy="16557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8B869A64-A76A-B369-4014-DB2DAED1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6F36C91-1569-9492-926C-238BB6F52C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8923" y="1835463"/>
            <a:ext cx="3576408" cy="20115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FC38745-88A0-8339-1536-7EB2A9D9B6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5912" y="1776800"/>
            <a:ext cx="3680707" cy="20702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796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701" y="457197"/>
            <a:ext cx="8908556" cy="866290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Moral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4519"/>
            <a:ext cx="7829107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07945" y="1933074"/>
            <a:ext cx="6790656" cy="378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FF4541ED-84B9-2E3B-644C-C693D46DA3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0743" y="373481"/>
            <a:ext cx="1140051" cy="10242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59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61B609-1E27-D5CC-21AE-F3F95E0AA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AE2AA7-4938-9FCA-B8FE-0038CE7C6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121" y="286873"/>
            <a:ext cx="8673112" cy="1262923"/>
          </a:xfrm>
        </p:spPr>
        <p:txBody>
          <a:bodyPr>
            <a:noAutofit/>
          </a:bodyPr>
          <a:lstStyle/>
          <a:p>
            <a:pPr algn="l"/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Soleil Cup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octobre au golf de la </a:t>
            </a:r>
            <a:r>
              <a:rPr lang="fr-FR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Valdaine</a:t>
            </a: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Joueuses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C6DDA3D-3911-7554-C03D-E8D0F949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48326"/>
            <a:ext cx="8784771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47376391-4CC2-7F97-3EB5-64C9EB0EE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63" y="369729"/>
            <a:ext cx="1138458" cy="10277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2DCDBC0-0181-B076-D572-D68633F8719D}"/>
              </a:ext>
            </a:extLst>
          </p:cNvPr>
          <p:cNvSpPr txBox="1"/>
          <p:nvPr/>
        </p:nvSpPr>
        <p:spPr>
          <a:xfrm>
            <a:off x="949568" y="1549796"/>
            <a:ext cx="9311829" cy="414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Superbe journée, superbe ambiance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pour cette rencontre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Des Provençales contre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Drôme des collines.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Formule scramble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Les Provençales ont conservé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 titre (48 points à 33).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B0FDFD3-6572-9C8C-10F6-124C9FE798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8960" y="2186721"/>
            <a:ext cx="4576068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7095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1E480AD-AA5E-814C-9761-9469F8E5E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17" y="2069465"/>
            <a:ext cx="11717383" cy="43644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i="1" dirty="0"/>
              <a:t> </a:t>
            </a:r>
            <a:r>
              <a:rPr lang="fr-FR" sz="2000" b="1" i="1" dirty="0"/>
              <a:t>Début nov. 2025 fin fév.2026  Trophées Hivernale Open et Hivernal Seniors 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21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mars            Championnat par équipes et individuel 1</a:t>
            </a:r>
            <a:r>
              <a:rPr kumimoji="0" lang="fr-FR" sz="2000" b="1" i="1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ère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série à La </a:t>
            </a: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Valdaine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i="1" dirty="0">
                <a:solidFill>
                  <a:schemeClr val="accent1"/>
                </a:solidFill>
              </a:rPr>
              <a:t>22 mars            Les </a:t>
            </a:r>
            <a:r>
              <a:rPr lang="fr-FR" sz="2000" b="1" i="1" dirty="0" err="1">
                <a:solidFill>
                  <a:schemeClr val="accent1"/>
                </a:solidFill>
              </a:rPr>
              <a:t>Ziver’Dam</a:t>
            </a:r>
            <a:r>
              <a:rPr lang="fr-FR" sz="2000" b="1" i="1" dirty="0">
                <a:solidFill>
                  <a:schemeClr val="accent1"/>
                </a:solidFill>
              </a:rPr>
              <a:t> à Saint Clair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i="1" dirty="0"/>
              <a:t> 12 avril </a:t>
            </a:r>
            <a:r>
              <a:rPr lang="fr-FR" sz="1600" b="1" i="1" dirty="0"/>
              <a:t>	</a:t>
            </a:r>
            <a:r>
              <a:rPr lang="fr-FR" b="1" i="1" dirty="0"/>
              <a:t>      </a:t>
            </a:r>
            <a:r>
              <a:rPr lang="fr-FR" sz="2000" b="1" i="1" dirty="0"/>
              <a:t>Championnat</a:t>
            </a:r>
            <a:r>
              <a:rPr lang="fr-FR" b="1" i="1" dirty="0"/>
              <a:t> </a:t>
            </a:r>
            <a:r>
              <a:rPr lang="fr-FR" sz="2000" b="1" i="1" dirty="0"/>
              <a:t>individuel séniors 1, séniors 2, séniors 3 à VSD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i="1" dirty="0">
                <a:solidFill>
                  <a:srgbClr val="0070C0"/>
                </a:solidFill>
              </a:rPr>
              <a:t> </a:t>
            </a:r>
            <a:r>
              <a:rPr lang="fr-FR" sz="2000" b="1" i="1" dirty="0">
                <a:solidFill>
                  <a:schemeClr val="accent1"/>
                </a:solidFill>
              </a:rPr>
              <a:t>25 avril </a:t>
            </a:r>
            <a:r>
              <a:rPr lang="fr-FR" sz="1600" b="1" i="1" dirty="0">
                <a:solidFill>
                  <a:schemeClr val="accent1"/>
                </a:solidFill>
              </a:rPr>
              <a:t>  </a:t>
            </a:r>
            <a:r>
              <a:rPr lang="fr-FR" sz="1600" b="1" i="1" dirty="0"/>
              <a:t>	      </a:t>
            </a:r>
            <a:r>
              <a:rPr lang="fr-FR" sz="2000" b="1" i="1" dirty="0">
                <a:solidFill>
                  <a:schemeClr val="accent1"/>
                </a:solidFill>
              </a:rPr>
              <a:t>Coupe </a:t>
            </a:r>
            <a:r>
              <a:rPr lang="fr-FR" sz="2000" b="1" i="1" dirty="0" err="1">
                <a:solidFill>
                  <a:schemeClr val="accent1"/>
                </a:solidFill>
              </a:rPr>
              <a:t>Fémina</a:t>
            </a:r>
            <a:r>
              <a:rPr lang="fr-FR" sz="2000" b="1" i="1" dirty="0">
                <a:solidFill>
                  <a:schemeClr val="accent1"/>
                </a:solidFill>
              </a:rPr>
              <a:t> aux </a:t>
            </a:r>
            <a:r>
              <a:rPr lang="fr-FR" sz="2000" b="1" i="1" dirty="0" err="1">
                <a:solidFill>
                  <a:schemeClr val="accent1"/>
                </a:solidFill>
              </a:rPr>
              <a:t>Chanalets</a:t>
            </a:r>
            <a:endParaRPr lang="fr-FR" sz="2000" b="1" i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i="1" dirty="0"/>
              <a:t>14 juin            Championnat Pitch &amp; putt par équipes et individuel à la Drôme Provençale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i="1" dirty="0"/>
              <a:t>28 juin             Trophée des Golfs Drôme-Ardèche à La </a:t>
            </a:r>
            <a:r>
              <a:rPr lang="fr-FR" sz="2000" b="1" i="1" dirty="0" err="1"/>
              <a:t>Valdaine</a:t>
            </a:r>
            <a:endParaRPr lang="fr-FR" sz="2000" b="1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i="1" dirty="0"/>
              <a:t>27 septembre</a:t>
            </a:r>
            <a:r>
              <a:rPr lang="fr-FR" sz="1600" b="1" i="1" dirty="0"/>
              <a:t>   </a:t>
            </a:r>
            <a:r>
              <a:rPr lang="fr-FR" sz="2000" b="1" i="1" dirty="0"/>
              <a:t>Championnat 2</a:t>
            </a:r>
            <a:r>
              <a:rPr lang="fr-FR" sz="2000" b="1" i="1" baseline="30000" dirty="0"/>
              <a:t>ième et 3 </a:t>
            </a:r>
            <a:r>
              <a:rPr lang="fr-FR" sz="2000" b="1" i="1" baseline="30000" dirty="0" err="1"/>
              <a:t>ième</a:t>
            </a:r>
            <a:r>
              <a:rPr lang="fr-FR" sz="2000" b="1" i="1" dirty="0"/>
              <a:t> séries équipes et individuel à Albon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i="1" dirty="0">
                <a:solidFill>
                  <a:schemeClr val="accent1"/>
                </a:solidFill>
              </a:rPr>
              <a:t>04 octobre        Soleil Cup à </a:t>
            </a:r>
            <a:r>
              <a:rPr lang="fr-FR" sz="2000" b="1" i="1" dirty="0" err="1">
                <a:solidFill>
                  <a:schemeClr val="accent1"/>
                </a:solidFill>
              </a:rPr>
              <a:t>Easygolf</a:t>
            </a:r>
            <a:endParaRPr lang="fr-FR" sz="2000" b="1" i="1" dirty="0">
              <a:solidFill>
                <a:schemeClr val="accent1"/>
              </a:solidFill>
            </a:endParaRPr>
          </a:p>
          <a:p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F958A83F-F5F7-C84D-B5CC-F17D1535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FC1FA68D-706A-3A47-9B08-B11B34ADB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63"/>
            <a:ext cx="1834075" cy="16557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26338BD-2C0C-174E-8D6E-73FFD0A3C49A}"/>
              </a:ext>
            </a:extLst>
          </p:cNvPr>
          <p:cNvSpPr txBox="1"/>
          <p:nvPr/>
        </p:nvSpPr>
        <p:spPr>
          <a:xfrm>
            <a:off x="1746504" y="336024"/>
            <a:ext cx="74497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Sportive</a:t>
            </a:r>
          </a:p>
          <a:p>
            <a:r>
              <a:rPr lang="fr-F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Calendrier 2026</a:t>
            </a:r>
          </a:p>
        </p:txBody>
      </p:sp>
    </p:spTree>
    <p:extLst>
      <p:ext uri="{BB962C8B-B14F-4D97-AF65-F5344CB8AC3E}">
        <p14:creationId xmlns="" xmlns:p14="http://schemas.microsoft.com/office/powerpoint/2010/main" val="18462405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9B3E9F7-5B72-1358-2F2E-8614AE885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="" xmlns:a16="http://schemas.microsoft.com/office/drawing/2014/main" id="{D9683FE5-D814-2F97-A299-15842BA21B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4C064306-AD5B-CE0D-E05F-DA94BC474F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CC70D9A1-5464-2F3E-C01A-27E20F10DD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9B86BD68-DDAE-CBB2-90FD-0BE1F3444D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B42E94A5-01A5-0E33-DABE-BC5C889BA4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9AAFED23-F15E-F949-E852-80F54D8B2B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FB9D10CE-7E36-4235-996C-414F450406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70D97A76-D183-3853-492F-835424A552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C613AFF6-0527-B70E-8BC9-73373CB05C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9184795F-587C-35DC-C30B-FDA11B633F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514DA031-0F56-1ABC-885C-499E210651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A17363EE-D139-3873-4B5F-97B18AAF3E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A6AF41F1-4601-4747-90C8-4B42E6E512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2BF5E590-FC08-958E-F32F-F3A93DA85B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77F0E195-7F74-F8A9-BA78-13BF0C83D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1E94D014-4DC5-BA7E-820A-5F204234B1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05D5A1FC-C339-DB4A-46A7-53E0BE3B81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13435CFC-F591-252A-1851-A1D3AA1E42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421ADD79-D5F2-EDD2-AF14-ACE0567B60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932CFE6C-A80A-4288-C2D0-C810EE6DD3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35669249-61DD-1F9F-92D3-C729DE4F2B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A6003BBB-9D19-48FC-35EC-BB6B80EE2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scolaire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190C63D2-18BE-8602-FA76-B796B3D2C9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988E279A-6B58-73BC-D594-E137C91A8F0C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C447797-C77F-9FDC-B2F3-AD1EBA8F11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3874" y="3967114"/>
            <a:ext cx="4093476" cy="2149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3999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1" y="50801"/>
            <a:ext cx="1833324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84363" y="3032918"/>
            <a:ext cx="842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2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fr-FR" altLang="fr-FR" sz="4000" dirty="0">
                <a:latin typeface="Times New Roman" pitchFamily="16" charset="0"/>
              </a:rPr>
              <a:t>Conventions golf scolaire en 2023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2206" y="1845472"/>
            <a:ext cx="1132758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2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endParaRPr lang="fr-FR" altLang="fr-FR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31735" y="8117052"/>
            <a:ext cx="842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2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icrosoft YaHei" charset="-122"/>
                <a:cs typeface="+mn-cs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fr-FR" altLang="fr-FR" sz="4000" dirty="0">
                <a:latin typeface="Times New Roman" pitchFamily="16" charset="0"/>
              </a:rPr>
              <a:t>023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4364" y="511415"/>
            <a:ext cx="1028901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ClrTx/>
              <a:buFontTx/>
              <a:buNone/>
            </a:pPr>
            <a:r>
              <a:rPr lang="fr-FR" altLang="fr-FR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Conventions golf scolaire en </a:t>
            </a:r>
            <a:r>
              <a:rPr lang="fr-FR" altLang="fr-FR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fr-FR" altLang="fr-FR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009" y="3032918"/>
            <a:ext cx="105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Wingdings" charset="2"/>
              <a:buChar char=""/>
            </a:pPr>
            <a:r>
              <a:rPr lang="fr-FR" altLang="fr-FR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conventions signées avec le </a:t>
            </a:r>
            <a:r>
              <a:rPr lang="fr-FR" altLang="fr-FR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DASEN et CPD </a:t>
            </a:r>
            <a:r>
              <a:rPr lang="fr-FR" altLang="fr-FR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Drôme, le DASEN et CPD Ardèche.</a:t>
            </a:r>
            <a:endParaRPr lang="fr-FR" altLang="fr-FR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235131" y="6492875"/>
            <a:ext cx="7918269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3929871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spect="1" noChangeArrowheads="1"/>
          </p:cNvSpPr>
          <p:nvPr/>
        </p:nvSpPr>
        <p:spPr bwMode="auto">
          <a:xfrm>
            <a:off x="152381" y="50801"/>
            <a:ext cx="1833324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184214" y="489402"/>
            <a:ext cx="7255933" cy="108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2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fr-FR" altLang="fr-FR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Cycles golf scolaire </a:t>
            </a:r>
            <a:r>
              <a:rPr lang="fr-FR" altLang="fr-FR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altLang="fr-FR" sz="4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fr-FR" altLang="fr-FR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69437" y="2389292"/>
            <a:ext cx="8926937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080" rIns="90000" bIns="45000"/>
          <a:lstStyle>
            <a:lvl1pPr marL="212725" indent="-212725"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fr-FR" altLang="fr-FR" sz="2800" u="sng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Côté Ardèche</a:t>
            </a:r>
            <a:r>
              <a:rPr lang="fr-FR" altLang="fr-FR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altLang="fr-FR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écoles </a:t>
            </a:r>
            <a:r>
              <a:rPr lang="fr-FR" altLang="fr-FR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(Champagne, </a:t>
            </a:r>
            <a:r>
              <a:rPr lang="fr-FR" altLang="fr-FR" sz="28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Boulieu</a:t>
            </a:r>
            <a:r>
              <a:rPr lang="fr-FR" altLang="fr-FR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sz="28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Davézieux</a:t>
            </a:r>
            <a:r>
              <a:rPr lang="fr-FR" altLang="fr-FR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Saint Clair) =&gt; </a:t>
            </a:r>
            <a:r>
              <a:rPr lang="fr-FR" altLang="fr-FR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fr-FR" altLang="fr-FR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classes,300 élèves</a:t>
            </a:r>
            <a:endParaRPr lang="fr-FR" altLang="fr-FR" sz="28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fr-FR" altLang="fr-FR" sz="2800" u="sng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Côté Drôme</a:t>
            </a:r>
            <a:r>
              <a:rPr lang="fr-FR" altLang="fr-FR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800" dirty="0" smtClean="0"/>
              <a:t>Pas de formation en 2024-2025 par contre les écoles qui ont participé au cycle en 2023 -2024 continuent à promouvoir le golf dans les écoles</a:t>
            </a:r>
            <a:endParaRPr lang="fr-FR" altLang="fr-FR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45000"/>
              <a:buFont typeface="Wingdings" charset="2"/>
              <a:buChar char=""/>
            </a:pPr>
            <a:endParaRPr lang="fr-FR" altLang="fr-F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fr-FR" altLang="fr-FR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</a:t>
            </a:r>
            <a:r>
              <a:rPr lang="fr-FR" altLang="fr-FR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tous les enseignants qui s'investissent dans le projet </a:t>
            </a:r>
            <a:r>
              <a:rPr lang="fr-FR" altLang="fr-FR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scolaire</a:t>
            </a:r>
          </a:p>
        </p:txBody>
      </p:sp>
      <p:pic>
        <p:nvPicPr>
          <p:cNvPr id="10" name="Image 9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pPr algn="ctr"/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3688926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spect="1" noChangeArrowheads="1"/>
          </p:cNvSpPr>
          <p:nvPr/>
        </p:nvSpPr>
        <p:spPr bwMode="auto">
          <a:xfrm>
            <a:off x="152381" y="50801"/>
            <a:ext cx="1833324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62667" y="358774"/>
            <a:ext cx="7255933" cy="108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2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fr-FR" altLang="fr-FR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Cycles golf scolaire </a:t>
            </a:r>
            <a:r>
              <a:rPr lang="fr-FR" altLang="fr-FR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altLang="fr-FR" sz="4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fr-FR" altLang="fr-FR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56560" y="2097890"/>
            <a:ext cx="8926937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080" rIns="90000" bIns="45000"/>
          <a:lstStyle>
            <a:lvl1pPr marL="212725" indent="-212725"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endParaRPr lang="fr-FR" altLang="fr-FR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pPr algn="ctr"/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1032" name="Picture 8" descr="C:\Users\Utilisateur\Downloads\photo golf scolair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58" y="1155560"/>
            <a:ext cx="7400332" cy="5395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0401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915068" y="787402"/>
            <a:ext cx="9590851" cy="919162"/>
          </a:xfrm>
          <a:ln/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GOLF SCOLAIRE                 </a:t>
            </a:r>
            <a:r>
              <a:rPr lang="fr-FR" altLang="fr-FR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fr-FR" altLang="fr-FR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1" y="50801"/>
            <a:ext cx="1833324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96781" y="1978819"/>
            <a:ext cx="10984069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31800" y="2679037"/>
            <a:ext cx="11449050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1138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346075" indent="-342900">
              <a:buClrTx/>
              <a:buFontTx/>
              <a:buChar char="-"/>
            </a:pPr>
            <a:r>
              <a:rPr lang="fr-FR" altLang="fr-F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Objectif</a:t>
            </a:r>
            <a:r>
              <a:rPr lang="fr-FR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cibler les classes de CM1 et CM2.</a:t>
            </a:r>
          </a:p>
          <a:p>
            <a:pPr marL="346075" indent="-342900">
              <a:buClrTx/>
              <a:buFontTx/>
              <a:buChar char="-"/>
            </a:pPr>
            <a:endParaRPr lang="fr-FR" alt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indent="-342900">
              <a:buClrTx/>
              <a:buFontTx/>
              <a:buChar char="-"/>
            </a:pPr>
            <a:r>
              <a:rPr lang="fr-FR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Cycle pour 4 écoles en Ardèche (</a:t>
            </a:r>
            <a:r>
              <a:rPr lang="fr-FR" alt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Charnas</a:t>
            </a:r>
            <a:r>
              <a:rPr lang="fr-FR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Vernosc</a:t>
            </a:r>
            <a:r>
              <a:rPr lang="fr-FR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Annonay Cordeliers, Annonay Font Chevalier) =&gt; 8 classes, 160  écoles)</a:t>
            </a:r>
          </a:p>
          <a:p>
            <a:pPr marL="346075" indent="-342900">
              <a:buClrTx/>
              <a:buFontTx/>
              <a:buChar char="-"/>
            </a:pPr>
            <a:r>
              <a:rPr lang="fr-FR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Cycle en </a:t>
            </a:r>
            <a:r>
              <a:rPr lang="fr-FR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Drôme : </a:t>
            </a:r>
            <a:r>
              <a:rPr lang="fr-FR" sz="2400" dirty="0" smtClean="0"/>
              <a:t>Volonté de mettre un nouveau cycle pour la période </a:t>
            </a:r>
            <a:endParaRPr lang="fr-FR" sz="2400" dirty="0" smtClean="0"/>
          </a:p>
          <a:p>
            <a:pPr marL="346075" indent="-342900">
              <a:buClrTx/>
            </a:pPr>
            <a:r>
              <a:rPr lang="fr-FR" sz="2400" dirty="0" smtClean="0"/>
              <a:t> </a:t>
            </a:r>
            <a:r>
              <a:rPr lang="fr-FR" sz="2400" dirty="0" smtClean="0"/>
              <a:t>   2026-2027</a:t>
            </a:r>
            <a:endParaRPr lang="fr-FR" altLang="fr-FR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indent="-342900">
              <a:buClrTx/>
              <a:buFontTx/>
              <a:buChar char="-"/>
            </a:pPr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="" xmlns:a16="http://schemas.microsoft.com/office/drawing/2014/main" id="{606C6387-0D28-EE89-0F9E-22062532D5A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fr-FR" altLang="fr-FR" dirty="0"/>
              <a:t>Assemblée Générale du </a:t>
            </a:r>
            <a:r>
              <a:rPr lang="fr-FR" altLang="fr-FR" dirty="0" smtClean="0"/>
              <a:t>28/02/2026 </a:t>
            </a:r>
            <a:r>
              <a:rPr lang="fr-FR" altLang="fr-FR" dirty="0"/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1730938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D426271-7D17-1F85-8A22-01BCFE10F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="" xmlns:a16="http://schemas.microsoft.com/office/drawing/2014/main" id="{234943EB-203B-DC8E-5320-F06F1CB186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7CDC20F0-416E-2ACA-F32B-C265F8E33E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5AA12B37-3BC1-6567-A871-B18D950AA0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CA1D487B-C957-EAF5-A2FD-1BAA5957A0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6C6B1F79-4775-9811-E5EC-B69C9B6EC5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3BF3044E-7278-3BA1-4419-83E2D82F95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6297C014-4ADB-D66F-B5AB-07AA45FC5F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7AF25080-D9FE-39AA-EFF6-B75A6437B2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3DCF7224-8984-423E-D666-C85B4AA86F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56A998FD-12B0-7D20-D40D-14E2551954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A924336E-D26B-FCAF-6EC3-A43BDBEECB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8DA7A327-7E17-B372-F461-0F925CDE0C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74BC9251-52EB-C0B0-E173-5F50F7B0D4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59B3F3BB-35AD-C427-B0D0-23E4729B7F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77BAFD32-6F4B-B185-5CD5-A2F4416D7A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A0FAF733-CDF9-C1AB-D47A-8588E8368D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4D0B5557-961F-AB5E-167F-0BABD1A821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AFDE237D-509E-C5A1-E08E-A11E67637A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A3B2E4BF-10CD-2718-3256-69CE059F8D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3704746E-E9B6-C593-0D1E-0E18E384F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D5405299-B5AD-CA39-A291-DFEB822AE6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F1443A28-B446-CF5F-30AF-077808D92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D0E69B66-3110-5532-6605-F2A40B4FBC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BA024788-8E3A-7FE4-5274-FA158508AE4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3929894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441" y="58910"/>
            <a:ext cx="9144000" cy="919979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Entreprise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9228" y="6335412"/>
            <a:ext cx="4114800" cy="36512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A296BA3-B63B-4BCE-912D-69644400E5C0}"/>
              </a:ext>
            </a:extLst>
          </p:cNvPr>
          <p:cNvSpPr txBox="1"/>
          <p:nvPr/>
        </p:nvSpPr>
        <p:spPr>
          <a:xfrm>
            <a:off x="1705568" y="1012523"/>
            <a:ext cx="9074382" cy="54784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En Drôme Ardèche ce sont 5 entreprises  (7 équipes) = 300 joueuses/joueurs : ASPTT Grand Valence, ASGE Drôme Ardèche, ASFC Framatome, Hospitaliers Portes de Provence et Thalès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Avionics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Le Championnat de Ligue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Rhône-Alpes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En 1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division, aucune équipes de Drôme-Ardèche représentée.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2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division B, 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ASGE Drôme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Ardèche 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b="1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accède à la 1</a:t>
            </a:r>
            <a:r>
              <a:rPr lang="fr-FR" sz="1600" b="1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division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                            ASPTT Grand Valence, ASFC  Framatome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Thalès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Avionics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maintiennent.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ième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division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ASPTT Grand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Valence,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Thalès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Avionics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Les Hospitaliers Portes de Provence se maintiennent.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Finale toutes Divisions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confondues, une seule équipe ASGE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Drôme Ardèche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représentait nos deux départements et termine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(12 équipes).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Le Trophée Loire Drôme Ardèche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 (LDA):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vainqueur 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ASFC Framatome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(13 équipes).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Finale des Trophées Départementaux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Thalès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Avionics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ième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ASFC Framatome 10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(12 équipes).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Golfez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Entreprise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2 opérations réalisées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au golf de Valence Saint Didier,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30 participants </a:t>
            </a:r>
            <a:r>
              <a:rPr lang="fr-FR" sz="1600" dirty="0"/>
              <a:t>(es)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867807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363876" y="272449"/>
            <a:ext cx="10561266" cy="786525"/>
          </a:xfrm>
        </p:spPr>
        <p:txBody>
          <a:bodyPr>
            <a:normAutofit fontScale="90000"/>
          </a:bodyPr>
          <a:lstStyle/>
          <a:p>
            <a:r>
              <a:rPr 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</a:t>
            </a:r>
            <a:r>
              <a:rPr lang="fr-FR" sz="4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endParaRPr lang="fr-FR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310993"/>
            <a:ext cx="4114800" cy="365125"/>
          </a:xfrm>
        </p:spPr>
        <p:txBody>
          <a:bodyPr/>
          <a:lstStyle/>
          <a:p>
            <a:pPr algn="l"/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A296BA3-B63B-4BCE-912D-69644400E5C0}"/>
              </a:ext>
            </a:extLst>
          </p:cNvPr>
          <p:cNvSpPr txBox="1"/>
          <p:nvPr/>
        </p:nvSpPr>
        <p:spPr>
          <a:xfrm>
            <a:off x="1869441" y="3618072"/>
            <a:ext cx="89573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69441" y="6134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26" name="Picture 2" descr="C:\Users\Utilisateur\Downloads\IMG20250628162925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9" y="1502019"/>
            <a:ext cx="8236386" cy="4632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94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389DB7D-8472-2BD3-4603-8A9E1A608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A1BF1A-1E97-4CDD-39C9-638BE6B30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701" y="457197"/>
            <a:ext cx="8908556" cy="866290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Moral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6007587-A01B-AF47-E655-C00EDE5D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4519"/>
            <a:ext cx="7829107" cy="365125"/>
          </a:xfrm>
        </p:spPr>
        <p:txBody>
          <a:bodyPr/>
          <a:lstStyle/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CD32C07-1609-8F93-44D6-909B456B5C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743" y="373481"/>
            <a:ext cx="1140051" cy="10242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5747CFC-4F52-B3AB-4D77-D142446B57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0170" y="1792057"/>
            <a:ext cx="6191486" cy="2070662"/>
          </a:xfrm>
          <a:prstGeom prst="rect">
            <a:avLst/>
          </a:prstGeom>
        </p:spPr>
      </p:pic>
      <p:pic>
        <p:nvPicPr>
          <p:cNvPr id="8" name="Image 7" descr="Capture d’écran 2026-02-23 0005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137" y="3785938"/>
            <a:ext cx="8133347" cy="1990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16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300" y="279537"/>
            <a:ext cx="9144000" cy="919979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Entreprise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598" y="6267721"/>
            <a:ext cx="4114800" cy="365125"/>
          </a:xfrm>
        </p:spPr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du 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3598" y="1448554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u="sng" dirty="0">
                <a:latin typeface="Arial" panose="020B0604020202020204" pitchFamily="34" charset="0"/>
                <a:cs typeface="Arial" panose="020B0604020202020204" pitchFamily="34" charset="0"/>
              </a:rPr>
              <a:t>Perspectives </a:t>
            </a:r>
            <a:r>
              <a:rPr lang="fr-FR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fr-FR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503" y="2329099"/>
            <a:ext cx="645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Trophée Loire Drôme Ardèche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rencontres programmées (Golfs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du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Chambon Sur Lignon, de Saint Etienne et de Valence Saint Didier).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Championnat de Ligue AURA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 : le calendrier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est établi. La reprise des compétitions est prévue pour avril.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Opérations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Golfez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Entreprise:  deux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opérations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à programmer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Drôme, aux Golfs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et de Valence Saint Didier (juin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septembre).</a:t>
            </a:r>
          </a:p>
        </p:txBody>
      </p:sp>
    </p:spTree>
    <p:extLst>
      <p:ext uri="{BB962C8B-B14F-4D97-AF65-F5344CB8AC3E}">
        <p14:creationId xmlns="" xmlns:p14="http://schemas.microsoft.com/office/powerpoint/2010/main" val="143680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F5D439E-123F-C0F4-B943-96DD7AF4A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="" xmlns:a16="http://schemas.microsoft.com/office/drawing/2014/main" id="{F644E898-BE2C-548A-D2EA-4F1A285F15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7F5FF945-4F96-848F-E15C-B4912935F9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DEDA6D74-1340-937E-31D3-A7912E8C6C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0B6991A4-DDD6-D24B-BA64-6D56FA0D27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A8A9A69D-903A-02AC-84A4-EBA57B5D8A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B820A1A7-3493-40A0-5C66-B5EF272A28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EE52FE2B-4B44-CF2A-3A0D-2DF401B7F3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DAA6AAC1-BC92-7580-C142-2EA22BEC9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3F5CEFF8-6EDA-13C8-BEA8-11F64846B1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CA6BA1A8-1FFE-85E6-E090-C0CAEC3F32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C3130FD7-CF8D-6873-9C3E-B5A72AE278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A43CFC4C-B5FA-012F-A0BE-3587BB07BA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FA7A11E2-94BA-2AB2-AB6C-E904912F5B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913D143E-3818-4EC3-FDA7-4CD1A8BBE9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9FE8713F-1653-EEF4-F5CA-77BD913A55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9C3F75BC-6932-E723-BC20-0CFDEE229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79E630B1-83F2-5962-7173-4D9B70F005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1903F3BD-D27F-7103-99CD-A46D18E888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922CAFBC-3BD6-B4EC-8D09-90CD102E7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7B594B1F-62D7-0708-53B4-6E03EB49A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A2AFE805-B164-6496-A10F-8D7E7F7624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A71561A9-AF20-75E1-4FEC-CAEFC0747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Paragolf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71B3E8F2-2D79-D429-408B-B5D6AF7744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D5567D9D-8B7F-3EA4-E398-BA3EC7CA39DD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192576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75" y="157462"/>
            <a:ext cx="9144000" cy="1137937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 err="1">
                <a:solidFill>
                  <a:schemeClr val="accent2"/>
                </a:solidFill>
              </a:rPr>
              <a:t>Paragolf</a:t>
            </a:r>
            <a:endParaRPr lang="fr-FR" sz="4800" b="1" dirty="0">
              <a:solidFill>
                <a:schemeClr val="accent2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3772" y="6335412"/>
            <a:ext cx="4114800" cy="365125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296BA3-B63B-4BCE-912D-69644400E5C0}"/>
              </a:ext>
            </a:extLst>
          </p:cNvPr>
          <p:cNvSpPr txBox="1"/>
          <p:nvPr/>
        </p:nvSpPr>
        <p:spPr>
          <a:xfrm>
            <a:off x="1183990" y="1614284"/>
            <a:ext cx="91439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                                        </a:t>
            </a:r>
            <a:r>
              <a:rPr lang="fr-F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Bilan des Activités </a:t>
            </a:r>
            <a:r>
              <a:rPr lang="fr-F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fr-FR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          - 7 journées d’accueil sur 3 golfs</a:t>
            </a:r>
          </a:p>
          <a:p>
            <a:endParaRPr lang="fr-FR" dirty="0"/>
          </a:p>
          <a:p>
            <a:r>
              <a:rPr lang="fr-FR" dirty="0" smtClean="0"/>
              <a:t>          - 176 personnes accueillies</a:t>
            </a:r>
          </a:p>
          <a:p>
            <a:endParaRPr lang="fr-FR" dirty="0"/>
          </a:p>
          <a:p>
            <a:r>
              <a:rPr lang="fr-FR" dirty="0" smtClean="0"/>
              <a:t>          - 4 pros encadrants</a:t>
            </a:r>
          </a:p>
          <a:p>
            <a:endParaRPr lang="fr-FR" dirty="0"/>
          </a:p>
          <a:p>
            <a:r>
              <a:rPr lang="fr-FR" dirty="0" smtClean="0"/>
              <a:t>          - Structures participantes : Gem Valence, Safran, </a:t>
            </a:r>
            <a:r>
              <a:rPr lang="fr-FR" dirty="0" err="1" smtClean="0"/>
              <a:t>Teppe</a:t>
            </a:r>
            <a:r>
              <a:rPr lang="fr-FR" dirty="0" smtClean="0"/>
              <a:t>, Handisport Ardèche,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                     </a:t>
            </a:r>
            <a:r>
              <a:rPr lang="fr-FR" dirty="0" err="1" smtClean="0"/>
              <a:t>Adapei</a:t>
            </a:r>
            <a:r>
              <a:rPr lang="fr-FR" dirty="0" smtClean="0"/>
              <a:t> </a:t>
            </a:r>
            <a:r>
              <a:rPr lang="fr-FR" dirty="0" err="1" smtClean="0"/>
              <a:t>Roiffieux</a:t>
            </a:r>
            <a:r>
              <a:rPr lang="fr-FR" dirty="0" smtClean="0"/>
              <a:t>, </a:t>
            </a:r>
            <a:r>
              <a:rPr lang="fr-FR" dirty="0" err="1" smtClean="0"/>
              <a:t>Apajh</a:t>
            </a:r>
            <a:r>
              <a:rPr lang="fr-FR" dirty="0" smtClean="0"/>
              <a:t> Dieulefit, </a:t>
            </a:r>
            <a:r>
              <a:rPr lang="fr-FR" dirty="0" err="1" smtClean="0"/>
              <a:t>Ladapt</a:t>
            </a:r>
            <a:r>
              <a:rPr lang="fr-FR" dirty="0" smtClean="0"/>
              <a:t> Valence,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                     </a:t>
            </a:r>
            <a:r>
              <a:rPr lang="fr-FR" dirty="0" err="1" smtClean="0"/>
              <a:t>Ehpad</a:t>
            </a:r>
            <a:r>
              <a:rPr lang="fr-FR" dirty="0" smtClean="0"/>
              <a:t> </a:t>
            </a:r>
            <a:r>
              <a:rPr lang="fr-FR" dirty="0" err="1" smtClean="0"/>
              <a:t>Tournon,Esat</a:t>
            </a:r>
            <a:r>
              <a:rPr lang="fr-FR" dirty="0" smtClean="0"/>
              <a:t> Le </a:t>
            </a:r>
            <a:r>
              <a:rPr lang="fr-FR" dirty="0" err="1" smtClean="0"/>
              <a:t>Plovier</a:t>
            </a:r>
            <a:r>
              <a:rPr lang="fr-FR" dirty="0" smtClean="0"/>
              <a:t>.</a:t>
            </a:r>
          </a:p>
          <a:p>
            <a:r>
              <a:rPr lang="fr-FR" dirty="0"/>
              <a:t> </a:t>
            </a:r>
            <a:r>
              <a:rPr lang="fr-FR" dirty="0" smtClean="0"/>
              <a:t>            </a:t>
            </a:r>
          </a:p>
          <a:p>
            <a:r>
              <a:rPr lang="fr-FR" dirty="0"/>
              <a:t> </a:t>
            </a:r>
            <a:r>
              <a:rPr lang="fr-FR" dirty="0" smtClean="0"/>
              <a:t>         - Formation de responsables d’activité motrice </a:t>
            </a:r>
            <a:r>
              <a:rPr lang="fr-FR" dirty="0" err="1" smtClean="0"/>
              <a:t>Ehpad</a:t>
            </a:r>
            <a:r>
              <a:rPr lang="fr-FR" dirty="0" smtClean="0"/>
              <a:t> à l’utilisation du golf    </a:t>
            </a: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comme moyen :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Ehpad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Vesseaux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, Tournon.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7557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75" y="157462"/>
            <a:ext cx="9144000" cy="1137937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 err="1">
                <a:solidFill>
                  <a:schemeClr val="accent2"/>
                </a:solidFill>
              </a:rPr>
              <a:t>Paragolf</a:t>
            </a:r>
            <a:endParaRPr lang="fr-FR" sz="4800" b="1" dirty="0">
              <a:solidFill>
                <a:schemeClr val="accent2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3772" y="6335412"/>
            <a:ext cx="4114800" cy="365125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296BA3-B63B-4BCE-912D-69644400E5C0}"/>
              </a:ext>
            </a:extLst>
          </p:cNvPr>
          <p:cNvSpPr txBox="1"/>
          <p:nvPr/>
        </p:nvSpPr>
        <p:spPr>
          <a:xfrm>
            <a:off x="1515587" y="1473608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Utilisateur\Downloads\1000017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01100" y="-2013325"/>
            <a:ext cx="24000000" cy="180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ilisateur\Downloads\1000017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3401" y="1284497"/>
            <a:ext cx="5171737" cy="554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06569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75" y="157462"/>
            <a:ext cx="9144000" cy="1137937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 err="1">
                <a:solidFill>
                  <a:schemeClr val="accent2"/>
                </a:solidFill>
              </a:rPr>
              <a:t>Paragolf</a:t>
            </a:r>
            <a:endParaRPr lang="fr-FR" sz="4800" b="1" dirty="0">
              <a:solidFill>
                <a:schemeClr val="accent2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3772" y="6335412"/>
            <a:ext cx="4114800" cy="365125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296BA3-B63B-4BCE-912D-69644400E5C0}"/>
              </a:ext>
            </a:extLst>
          </p:cNvPr>
          <p:cNvSpPr txBox="1"/>
          <p:nvPr/>
        </p:nvSpPr>
        <p:spPr>
          <a:xfrm>
            <a:off x="1515587" y="1473608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tilisateur\Downloads\photo golf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12" y="1473608"/>
            <a:ext cx="6849765" cy="4866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2542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75" y="157462"/>
            <a:ext cx="9144000" cy="1137937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 err="1" smtClean="0">
                <a:solidFill>
                  <a:schemeClr val="accent2"/>
                </a:solidFill>
              </a:rPr>
              <a:t>Paragolf</a:t>
            </a:r>
            <a:r>
              <a:rPr lang="fr-FR" sz="4800" b="1" dirty="0" smtClean="0">
                <a:solidFill>
                  <a:schemeClr val="accent2"/>
                </a:solidFill>
              </a:rPr>
              <a:t> calendrier 2026</a:t>
            </a:r>
            <a:endParaRPr lang="fr-FR" sz="4800" b="1" dirty="0">
              <a:solidFill>
                <a:schemeClr val="accent2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3772" y="6335412"/>
            <a:ext cx="4114800" cy="365125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296BA3-B63B-4BCE-912D-69644400E5C0}"/>
              </a:ext>
            </a:extLst>
          </p:cNvPr>
          <p:cNvSpPr txBox="1"/>
          <p:nvPr/>
        </p:nvSpPr>
        <p:spPr>
          <a:xfrm>
            <a:off x="1515587" y="1473608"/>
            <a:ext cx="9143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                                       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/>
              <a:t> 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2816231"/>
              </p:ext>
            </p:extLst>
          </p:nvPr>
        </p:nvGraphicFramePr>
        <p:xfrm>
          <a:off x="840423" y="1564641"/>
          <a:ext cx="8892856" cy="3967404"/>
        </p:xfrm>
        <a:graphic>
          <a:graphicData uri="http://schemas.openxmlformats.org/drawingml/2006/table">
            <a:tbl>
              <a:tblPr/>
              <a:tblGrid>
                <a:gridCol w="2333526"/>
                <a:gridCol w="857040"/>
                <a:gridCol w="1824394"/>
                <a:gridCol w="840069"/>
                <a:gridCol w="746729"/>
                <a:gridCol w="1145549"/>
                <a:gridCol w="1145549"/>
              </a:tblGrid>
              <a:tr h="24625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ACCUEIL HANDISPORT / PARAGOLF / SPORT ADAPTE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409">
                <a:tc gridSpan="3">
                  <a:txBody>
                    <a:bodyPr/>
                    <a:lstStyle/>
                    <a:p>
                      <a:pPr algn="l" fontAlgn="ctr"/>
                      <a:endParaRPr lang="fr-FR" sz="900" b="0" i="0" u="none" strike="noStrike">
                        <a:solidFill>
                          <a:srgbClr val="0A4252"/>
                        </a:solidFill>
                        <a:effectLst/>
                        <a:latin typeface="Gadugi"/>
                      </a:endParaRPr>
                    </a:p>
                  </a:txBody>
                  <a:tcPr marL="394226" marR="8213" marT="82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endParaRPr lang="fr-FR" sz="900" b="0" i="0" u="none" strike="noStrike">
                        <a:solidFill>
                          <a:srgbClr val="0A4252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40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A4252"/>
                          </a:solidFill>
                          <a:effectLst/>
                          <a:latin typeface="Gadugi"/>
                        </a:rPr>
                        <a:t> L'accueil des participants se fait à partir de 10h00. </a:t>
                      </a:r>
                    </a:p>
                  </a:txBody>
                  <a:tcPr marL="394226" marR="8213" marT="82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endParaRPr lang="fr-FR" sz="900" b="0" i="0" u="none" strike="noStrike">
                        <a:solidFill>
                          <a:srgbClr val="0A4252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40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A4252"/>
                          </a:solidFill>
                          <a:effectLst/>
                          <a:latin typeface="Gadugi"/>
                        </a:rPr>
                        <a:t> Le tarif du déjeuner (hors boisson) est de 17€ par personne à régler par structure</a:t>
                      </a:r>
                    </a:p>
                  </a:txBody>
                  <a:tcPr marL="394226" marR="8213" marT="82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A4252"/>
                          </a:solidFill>
                          <a:effectLst/>
                          <a:latin typeface="Gadugi"/>
                        </a:rPr>
                        <a:t>le jour de l'activité.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409"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            VSD :  golf de Valence à coté de Montélier.  Albon : golf de Saint Rambert d'Albon. St Clair : golf d' Annonay.  </a:t>
                      </a:r>
                    </a:p>
                  </a:txBody>
                  <a:tcPr marL="8213" marR="8213" marT="8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Gadugi"/>
                        </a:rPr>
                        <a:t>DATE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Gadugi"/>
                        </a:rPr>
                        <a:t>HORAIRES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Gadugi"/>
                        </a:rPr>
                        <a:t>NIVEAUX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Gadugi"/>
                        </a:rPr>
                        <a:t>REPAS 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Gadugi"/>
                        </a:rPr>
                        <a:t>LIEU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Gadugi"/>
                        </a:rPr>
                        <a:t>Enseignement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Gadugi"/>
                        </a:rPr>
                        <a:t>Note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83C6"/>
                    </a:solidFill>
                  </a:tcPr>
                </a:tc>
              </a:tr>
              <a:tr h="4013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Mardi 19 mai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10h00 / 15h30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Découverte et Initiés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Repas au club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VSD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Pro du club + Philippe 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</a:tr>
              <a:tr h="4013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Vendredi 29 mai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10h00 / 15h30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Découverte et Initiés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Repas au club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Albon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Alain + bénévole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Vendredi 5 juin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10h00 / 15h30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Découverte et Initiés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Repas au club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VSD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Pro du club +  Philippe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</a:tr>
              <a:tr h="4013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Mardi 30 juin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10h00 / 15h30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Découverte et Initiés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Repas au club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VSD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Pro du club + Philippe 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Vendredi 11 septembre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10h00 / 15h30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Découverte et Initiés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Repas au club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Saint Clair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Thibaut + Philippe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</a:tr>
              <a:tr h="4013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Vendredi 25 septembre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10h00 / 15h30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Découverte et Initiés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Repas au club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Albon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Alain + bénévole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Vendredi 2 octobre</a:t>
                      </a:r>
                    </a:p>
                  </a:txBody>
                  <a:tcPr marL="8213" marR="8213" marT="8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10h00 / 15h30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Découverte et Initiés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E5053A"/>
                          </a:solidFill>
                          <a:effectLst/>
                          <a:latin typeface="Gadugi"/>
                        </a:rPr>
                        <a:t>Repas au club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VSD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Gadugi"/>
                        </a:rPr>
                        <a:t>Pro du club  + Philippe</a:t>
                      </a:r>
                    </a:p>
                  </a:txBody>
                  <a:tcPr marL="8213" marR="8213" marT="82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Gadugi"/>
                      </a:endParaRPr>
                    </a:p>
                  </a:txBody>
                  <a:tcPr marL="8213" marR="8213" marT="82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B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704858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5933" y="67789"/>
            <a:ext cx="9673000" cy="919979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 err="1">
                <a:solidFill>
                  <a:schemeClr val="accent2"/>
                </a:solidFill>
              </a:rPr>
              <a:t>Paragolf</a:t>
            </a:r>
            <a:endParaRPr lang="fr-FR" sz="4800" b="1" dirty="0">
              <a:solidFill>
                <a:schemeClr val="accent2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3143" y="6313640"/>
            <a:ext cx="4114800" cy="365125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A296BA3-B63B-4BCE-912D-69644400E5C0}"/>
              </a:ext>
            </a:extLst>
          </p:cNvPr>
          <p:cNvSpPr txBox="1"/>
          <p:nvPr/>
        </p:nvSpPr>
        <p:spPr>
          <a:xfrm>
            <a:off x="1986472" y="1895356"/>
            <a:ext cx="8673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sz="32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63" y="1244600"/>
            <a:ext cx="8452927" cy="496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4" y="2137003"/>
            <a:ext cx="12858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98232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5149F1-7295-4E4F-9ED5-F52A0AA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75" y="418114"/>
            <a:ext cx="9144000" cy="919367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Paragolf</a:t>
            </a:r>
            <a:r>
              <a:rPr lang="fr-FR" sz="4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FR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216" y="6337005"/>
            <a:ext cx="4114800" cy="414670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:a16="http://schemas.microsoft.com/office/drawing/2014/main" xmlns="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23"/>
            <a:ext cx="1834075" cy="1655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296BA3-B63B-4BCE-912D-69644400E5C0}"/>
              </a:ext>
            </a:extLst>
          </p:cNvPr>
          <p:cNvSpPr txBox="1"/>
          <p:nvPr/>
        </p:nvSpPr>
        <p:spPr>
          <a:xfrm>
            <a:off x="813016" y="1722182"/>
            <a:ext cx="90354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2800" dirty="0" smtClean="0"/>
              <a:t>JNAH 2026    </a:t>
            </a:r>
            <a:r>
              <a:rPr lang="fr-FR" sz="2800" dirty="0" smtClean="0">
                <a:solidFill>
                  <a:srgbClr val="0070C0"/>
                </a:solidFill>
                <a:latin typeface="+mj-lt"/>
              </a:rPr>
              <a:t>Inscription Bénévoles-Jeux de l’avenir                </a:t>
            </a:r>
            <a:endParaRPr lang="fr-FR" sz="2800" dirty="0">
              <a:solidFill>
                <a:srgbClr val="0070C0"/>
              </a:solidFill>
              <a:latin typeface="+mj-lt"/>
            </a:endParaRPr>
          </a:p>
          <a:p>
            <a:r>
              <a:rPr lang="fr-FR" sz="2800" b="1" i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                    Handisport 2026 </a:t>
            </a:r>
          </a:p>
          <a:p>
            <a:r>
              <a:rPr lang="fr-FR" sz="2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- Sport découverte golf</a:t>
            </a:r>
          </a:p>
          <a:p>
            <a:endParaRPr lang="fr-FR" sz="2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grand merci aux Clubs qui nous accueillent et mettent leurs installations à notre disposition, aux Pros dévoués à la cause du monde du handicap, </a:t>
            </a:r>
            <a:r>
              <a:rPr lang="fr-F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aux bénévoles, ainsi </a:t>
            </a:r>
            <a:r>
              <a:rPr lang="fr-F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qu’à la population des associations qui participent à ces journées </a:t>
            </a:r>
            <a:r>
              <a:rPr lang="fr-FR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Paragolf</a:t>
            </a:r>
            <a:r>
              <a:rPr lang="fr-F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de façon </a:t>
            </a:r>
            <a:r>
              <a:rPr lang="fr-F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régulière.</a:t>
            </a:r>
          </a:p>
          <a:p>
            <a:r>
              <a:rPr lang="fr-F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fr-F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philippe.rousseau32@sfr.fr</a:t>
            </a:r>
            <a:endParaRPr lang="fr-FR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6438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C8E6DB-A064-070A-FFEB-255F17C1E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24">
            <a:extLst>
              <a:ext uri="{FF2B5EF4-FFF2-40B4-BE49-F238E27FC236}">
                <a16:creationId xmlns:a16="http://schemas.microsoft.com/office/drawing/2014/main" xmlns="" id="{55D125EA-670E-FE2A-5150-BC8A53697B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:a16="http://schemas.microsoft.com/office/drawing/2014/main" xmlns="" id="{94F7583B-2D27-5C3E-2378-16E8CE9ACA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:a16="http://schemas.microsoft.com/office/drawing/2014/main" xmlns="" id="{A255311D-BFD7-0D8B-5DDD-CFD9F2BB3F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:a16="http://schemas.microsoft.com/office/drawing/2014/main" xmlns="" id="{2924CF5C-D0A7-1CB9-2941-EDE392E03E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:a16="http://schemas.microsoft.com/office/drawing/2014/main" xmlns="" id="{25AF7A6D-491D-304D-8781-EFC9866866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:a16="http://schemas.microsoft.com/office/drawing/2014/main" xmlns="" id="{DBEB0C36-11F5-4B8D-0BE2-EEAFDB1B3D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:a16="http://schemas.microsoft.com/office/drawing/2014/main" xmlns="" id="{566058BB-39EC-5214-0739-6D14E3609A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:a16="http://schemas.microsoft.com/office/drawing/2014/main" xmlns="" id="{8AD099CB-656F-20B6-7AD1-90D8B841E8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:a16="http://schemas.microsoft.com/office/drawing/2014/main" xmlns="" id="{52088C2A-A571-9413-C571-2B43BCE10C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:a16="http://schemas.microsoft.com/office/drawing/2014/main" xmlns="" id="{BC355516-E6AC-74D1-8D82-657EE58202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xmlns="" id="{9A7782D2-19F9-0729-113F-09A1003BE4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:a16="http://schemas.microsoft.com/office/drawing/2014/main" xmlns="" id="{D663E191-6D77-91BE-FF1F-C38F5E88B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:a16="http://schemas.microsoft.com/office/drawing/2014/main" xmlns="" id="{CC217F5B-D8F3-BC55-42A2-A8910A2A2C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:a16="http://schemas.microsoft.com/office/drawing/2014/main" xmlns="" id="{628FA2D0-6A97-5367-A164-A483BDB66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:a16="http://schemas.microsoft.com/office/drawing/2014/main" xmlns="" id="{048ABDE8-DE20-0130-9FD8-1668CD89D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:a16="http://schemas.microsoft.com/office/drawing/2014/main" xmlns="" id="{B8AE43FD-BD2D-5B11-F1AB-92C998733C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:a16="http://schemas.microsoft.com/office/drawing/2014/main" xmlns="" id="{A98BDE6D-D212-BDAC-6813-C9C73F1F31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:a16="http://schemas.microsoft.com/office/drawing/2014/main" xmlns="" id="{D06AB76C-4FEC-93FA-B7FF-D4259CFCF1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:a16="http://schemas.microsoft.com/office/drawing/2014/main" xmlns="" id="{FCB2F4A3-31FD-DF83-DA4E-4B33560CF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:a16="http://schemas.microsoft.com/office/drawing/2014/main" xmlns="" id="{17C2643E-E235-5425-B1AE-2D0703E528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:a16="http://schemas.microsoft.com/office/drawing/2014/main" xmlns="" id="{5F4E092F-72EE-7126-3F6A-84D8EA9771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F54ADEC6-9270-AF93-A0F1-C32AA538E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Cotisations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redevances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3FDB701-31AF-0FEB-25DA-84B96A01ED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xmlns="" id="{6D0A0D4A-4DCA-B764-7CC6-316F551D115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:p14="http://schemas.microsoft.com/office/powerpoint/2010/main" xmlns="" val="2355127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xmlns="" id="{3E846817-F9F0-454C-BDBA-617B52780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5963" y="419100"/>
            <a:ext cx="9612799" cy="91916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Cotisations et redevances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fr-FR" altLang="fr-FR" dirty="0"/>
              <a:t>Assemblée Générale du </a:t>
            </a:r>
            <a:r>
              <a:rPr lang="fr-FR" altLang="fr-FR" dirty="0" smtClean="0"/>
              <a:t>28/02/2026 </a:t>
            </a:r>
            <a:r>
              <a:rPr lang="fr-FR" altLang="fr-FR" dirty="0"/>
              <a:t>- www.comitegolfda.fr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191F0C4C-F7DA-4F23-B5E4-C13E9210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183356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xmlns="" id="{CD828523-B06E-41C5-8D21-A6F152CE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2773363"/>
            <a:ext cx="8672513" cy="73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73037" lvl="1" indent="0" hangingPunct="1">
              <a:lnSpc>
                <a:spcPct val="100000"/>
              </a:lnSpc>
              <a:buSzPct val="45000"/>
            </a:pPr>
            <a:endParaRPr lang="fr-FR" altLang="fr-FR" sz="2400" dirty="0"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  <a:buClrTx/>
              <a:buSzTx/>
              <a:buFontTx/>
              <a:buNone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E59102B2-FE22-4224-94CC-C8B56AC0FA75}"/>
              </a:ext>
            </a:extLst>
          </p:cNvPr>
          <p:cNvSpPr txBox="1"/>
          <p:nvPr/>
        </p:nvSpPr>
        <p:spPr>
          <a:xfrm>
            <a:off x="8944141" y="1474911"/>
            <a:ext cx="2745968" cy="5355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Suite à la modification des statuts de la fédération française de Golf et par conséquent de celle des comités, les nouvelle s cotisations  et redevances sont fonction des licenciés (Lien 1, 2 ou 3).</a:t>
            </a:r>
          </a:p>
          <a:p>
            <a:r>
              <a:rPr lang="fr-FR" dirty="0"/>
              <a:t>Pour les golfs avec association sportive, il y a un partage par moitié.</a:t>
            </a:r>
          </a:p>
          <a:p>
            <a:r>
              <a:rPr lang="fr-FR" dirty="0"/>
              <a:t>Un forfait de 35 € est appliqué aux golfs entreprise. Le total des cotisations  et redevances est inférieur aux cotisations de l’année précédente.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E24DB21-2629-FE58-4C5E-6845B96219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406" y="1706562"/>
            <a:ext cx="8028302" cy="4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327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286E7D-3EC0-39AA-440C-5FF9786D8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24">
            <a:extLst>
              <a:ext uri="{FF2B5EF4-FFF2-40B4-BE49-F238E27FC236}">
                <a16:creationId xmlns:a16="http://schemas.microsoft.com/office/drawing/2014/main" xmlns="" id="{90E50C5F-15F1-3297-F8D9-41EB126A21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:a16="http://schemas.microsoft.com/office/drawing/2014/main" xmlns="" id="{1EBBA28B-4FF4-B488-D973-83B7C23A2B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:a16="http://schemas.microsoft.com/office/drawing/2014/main" xmlns="" id="{3854A803-75D2-2D74-EACE-062125B1E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:a16="http://schemas.microsoft.com/office/drawing/2014/main" xmlns="" id="{5856341D-C457-1A86-4522-C0A803935D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:a16="http://schemas.microsoft.com/office/drawing/2014/main" xmlns="" id="{2DD7380A-1F29-5AB5-887F-271D75F09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:a16="http://schemas.microsoft.com/office/drawing/2014/main" xmlns="" id="{679CB5F0-433E-4422-728A-8C095C2E58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:a16="http://schemas.microsoft.com/office/drawing/2014/main" xmlns="" id="{BBA3EC93-5CFD-7FE3-B5BF-0720BF8A3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:a16="http://schemas.microsoft.com/office/drawing/2014/main" xmlns="" id="{2F6CA38E-B95B-0ED0-D09A-3A393FCB35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:a16="http://schemas.microsoft.com/office/drawing/2014/main" xmlns="" id="{99A2A517-8E11-5B63-4EA8-0AA1018E8B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:a16="http://schemas.microsoft.com/office/drawing/2014/main" xmlns="" id="{0F1539EB-30C2-5068-E968-E938158659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xmlns="" id="{6831542E-DA67-3566-5573-8831820EF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:a16="http://schemas.microsoft.com/office/drawing/2014/main" xmlns="" id="{88D2B9AE-8A82-0A6E-4199-189F37564F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:a16="http://schemas.microsoft.com/office/drawing/2014/main" xmlns="" id="{1618EFEB-141B-78D5-2F4F-8401F066BB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:a16="http://schemas.microsoft.com/office/drawing/2014/main" xmlns="" id="{C8A778C0-EC6F-B58D-E07D-F90CF64AD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:a16="http://schemas.microsoft.com/office/drawing/2014/main" xmlns="" id="{804125AB-3CB8-BEDD-5817-9B18EBCA2C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:a16="http://schemas.microsoft.com/office/drawing/2014/main" xmlns="" id="{8DC2B4B3-FEA8-EF5F-AE30-A709D697A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:a16="http://schemas.microsoft.com/office/drawing/2014/main" xmlns="" id="{55129242-6FDE-98C4-E219-3CAF6F96D2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:a16="http://schemas.microsoft.com/office/drawing/2014/main" xmlns="" id="{8BB0C434-EE64-45E7-718B-6BFB06A52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:a16="http://schemas.microsoft.com/office/drawing/2014/main" xmlns="" id="{C6259C2D-BAD3-56D8-B654-0F1FCE91F4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:a16="http://schemas.microsoft.com/office/drawing/2014/main" xmlns="" id="{FA59CFBF-B224-4CBA-4B3A-65E1BAABB6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:a16="http://schemas.microsoft.com/office/drawing/2014/main" xmlns="" id="{B7870E23-F19C-63EE-148B-FF570E70B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96B837D9-5195-84CE-8A9B-64952E87F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 Financier 2025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88CE09A-C9E1-8AFA-246D-17AE2F8AC9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xmlns="" id="{12902748-8CFD-3D17-8AB4-C5204712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725" y="2837329"/>
            <a:ext cx="4512988" cy="3317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285750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4487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fr-FR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Etats</a:t>
            </a: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financiers</a:t>
            </a:r>
          </a:p>
          <a:p>
            <a:pPr marL="344487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Flux financiers</a:t>
            </a:r>
          </a:p>
          <a:p>
            <a:pPr marL="344487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Répartitions</a:t>
            </a: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dépenses</a:t>
            </a:r>
            <a:endParaRPr lang="en-US" altLang="fr-FR" dirty="0">
              <a:solidFill>
                <a:srgbClr val="FFFFFF"/>
              </a:solidFill>
              <a:ea typeface="+mn-ea"/>
              <a:cs typeface="Arial" panose="020B0604020202020204" pitchFamily="34" charset="0"/>
            </a:endParaRPr>
          </a:p>
          <a:p>
            <a:pPr marL="344487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Commentaires</a:t>
            </a:r>
            <a:r>
              <a:rPr lang="en-US" altLang="fr-FR" dirty="0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fr-FR" dirty="0" err="1">
                <a:solidFill>
                  <a:srgbClr val="FFFFFF"/>
                </a:solidFill>
                <a:ea typeface="+mn-ea"/>
                <a:cs typeface="Arial" panose="020B0604020202020204" pitchFamily="34" charset="0"/>
              </a:rPr>
              <a:t>comptes</a:t>
            </a:r>
            <a:endParaRPr lang="en-US" altLang="fr-FR" dirty="0">
              <a:solidFill>
                <a:srgbClr val="FFFFFF"/>
              </a:solidFill>
              <a:ea typeface="+mn-ea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altLang="fr-FR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xmlns="" id="{E08A321F-9161-3DA9-38D0-7C8C0F5843D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211015" y="6365936"/>
            <a:ext cx="8365220" cy="4227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:p14="http://schemas.microsoft.com/office/powerpoint/2010/main" xmlns="" val="1075893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7C7471-8FC0-F8E9-4EAB-0F04FABED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24">
            <a:extLst>
              <a:ext uri="{FF2B5EF4-FFF2-40B4-BE49-F238E27FC236}">
                <a16:creationId xmlns:a16="http://schemas.microsoft.com/office/drawing/2014/main" xmlns="" id="{C160864C-A963-B117-3BB1-97226C9884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:a16="http://schemas.microsoft.com/office/drawing/2014/main" xmlns="" id="{D86E016D-6B27-F824-C505-192F3BB45F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:a16="http://schemas.microsoft.com/office/drawing/2014/main" xmlns="" id="{89A43F79-D7AA-8EAA-5412-DC8EF7183B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:a16="http://schemas.microsoft.com/office/drawing/2014/main" xmlns="" id="{8217AE87-C7AA-9D5A-12CB-17C2F51D66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:a16="http://schemas.microsoft.com/office/drawing/2014/main" xmlns="" id="{2C23BB09-46F5-C0F8-2E1E-DFF1AB6C3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:a16="http://schemas.microsoft.com/office/drawing/2014/main" xmlns="" id="{9C5B175F-B373-E51A-BC20-801F7C9AEC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:a16="http://schemas.microsoft.com/office/drawing/2014/main" xmlns="" id="{5B0C3A3A-7AF4-12D5-6642-C8B34F9F22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:a16="http://schemas.microsoft.com/office/drawing/2014/main" xmlns="" id="{11803BA9-6A16-166E-41E1-FE79976AA2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:a16="http://schemas.microsoft.com/office/drawing/2014/main" xmlns="" id="{F04AA9DD-402A-8AA3-FBBF-46D8BB3BE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:a16="http://schemas.microsoft.com/office/drawing/2014/main" xmlns="" id="{A374028C-A271-3E78-4BBB-48302BEA94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xmlns="" id="{0721DA41-3121-6D47-EE31-04FC0DFE01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:a16="http://schemas.microsoft.com/office/drawing/2014/main" xmlns="" id="{01C1D783-C07F-9369-B344-FD17D7D184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:a16="http://schemas.microsoft.com/office/drawing/2014/main" xmlns="" id="{A7BF6D4C-7267-A85C-AC85-50AEDB6ED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:a16="http://schemas.microsoft.com/office/drawing/2014/main" xmlns="" id="{E6D15EEA-34EE-2849-CEE6-95752046D7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:a16="http://schemas.microsoft.com/office/drawing/2014/main" xmlns="" id="{6F3C8E60-1B55-5F00-E81E-E5075A332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:a16="http://schemas.microsoft.com/office/drawing/2014/main" xmlns="" id="{C15CFA98-C504-9DC5-3C5F-A4F41163BF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:a16="http://schemas.microsoft.com/office/drawing/2014/main" xmlns="" id="{E97876A2-43A6-D9D5-1942-96C8D2C17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:a16="http://schemas.microsoft.com/office/drawing/2014/main" xmlns="" id="{F97B3403-0D08-D7F7-6AF2-87DA04529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:a16="http://schemas.microsoft.com/office/drawing/2014/main" xmlns="" id="{5EB563FF-EB89-F2BC-88CE-B8D7FE1E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:a16="http://schemas.microsoft.com/office/drawing/2014/main" xmlns="" id="{5474CF87-FC31-8102-06C9-7CF6846E3D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:a16="http://schemas.microsoft.com/office/drawing/2014/main" xmlns="" id="{2D216392-3E52-F14D-897F-0B25B2C8EE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7543D281-5A16-2FBE-2462-5727DD2E6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prévisionnel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0C193BF-2EF4-1FD4-8F19-5955C9D99E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xmlns="" id="{E613D464-717E-7FB7-901D-4E2C2725E438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:p14="http://schemas.microsoft.com/office/powerpoint/2010/main" xmlns="" val="2211969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xmlns="" id="{3E846817-F9F0-454C-BDBA-617B52780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5963" y="571500"/>
            <a:ext cx="9807983" cy="91916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Prévisionnel 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fr-FR" altLang="fr-FR" dirty="0"/>
              <a:t>Assemblée Générale du </a:t>
            </a:r>
            <a:r>
              <a:rPr lang="fr-FR" altLang="fr-FR" dirty="0" smtClean="0"/>
              <a:t>28/02/2026 </a:t>
            </a:r>
            <a:r>
              <a:rPr lang="fr-FR" altLang="fr-FR" dirty="0"/>
              <a:t>- www.comitegolfda.fr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191F0C4C-F7DA-4F23-B5E4-C13E9210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183356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xmlns="" id="{CD828523-B06E-41C5-8D21-A6F152CE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696" y="2479449"/>
            <a:ext cx="8672513" cy="162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</a:pPr>
            <a:endParaRPr lang="fr-FR" altLang="fr-FR" dirty="0">
              <a:latin typeface="Calibri" panose="020F0502020204030204" pitchFamily="34" charset="0"/>
            </a:endParaRPr>
          </a:p>
          <a:p>
            <a:pPr marL="515937" lvl="1" indent="-342900" hangingPunct="1">
              <a:lnSpc>
                <a:spcPct val="100000"/>
              </a:lnSpc>
              <a:buSzPct val="45000"/>
              <a:buFont typeface="Wingdings" panose="05000000000000000000" pitchFamily="2" charset="2"/>
              <a:buChar char="Ø"/>
            </a:pPr>
            <a:r>
              <a:rPr lang="fr-FR" altLang="fr-FR" sz="3200" dirty="0">
                <a:cs typeface="Arial" panose="020B0604020202020204" pitchFamily="34" charset="0"/>
              </a:rPr>
              <a:t>Budget financier</a:t>
            </a:r>
          </a:p>
          <a:p>
            <a:pPr marL="515937" lvl="1" indent="-342900" hangingPunct="1">
              <a:lnSpc>
                <a:spcPct val="100000"/>
              </a:lnSpc>
              <a:buSzPct val="45000"/>
              <a:buFont typeface="Wingdings" panose="05000000000000000000" pitchFamily="2" charset="2"/>
              <a:buChar char="Ø"/>
            </a:pPr>
            <a:r>
              <a:rPr lang="fr-FR" altLang="fr-FR" sz="3200" dirty="0">
                <a:cs typeface="Arial" panose="020B0604020202020204" pitchFamily="34" charset="0"/>
              </a:rPr>
              <a:t>Commentaire budget</a:t>
            </a:r>
          </a:p>
          <a:p>
            <a:pPr hangingPunct="1">
              <a:lnSpc>
                <a:spcPct val="100000"/>
              </a:lnSpc>
              <a:buClrTx/>
              <a:buSzTx/>
              <a:buFontTx/>
              <a:buNone/>
            </a:pPr>
            <a:endParaRPr lang="fr-FR" alt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11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xmlns="" id="{3E846817-F9F0-454C-BDBA-617B52780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91067"/>
            <a:ext cx="10114643" cy="93133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prévisionnel 2026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191F0C4C-F7DA-4F23-B5E4-C13E9210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183356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544D9402-1FCA-D047-456D-82740570202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fr-FR" altLang="fr-FR" dirty="0"/>
              <a:t>Assemblée Générale du </a:t>
            </a:r>
            <a:r>
              <a:rPr lang="fr-FR" altLang="fr-FR" dirty="0" smtClean="0"/>
              <a:t>28/02/2026 </a:t>
            </a:r>
            <a:r>
              <a:rPr lang="fr-FR" altLang="fr-FR" dirty="0"/>
              <a:t>- www.comitegolfda.fr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86CD557-AEE9-9FBA-F613-B30109E47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700" y="1936749"/>
            <a:ext cx="11150600" cy="40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545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00BC71E8-E746-4B9C-BF1F-A45A62DB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5963" y="440268"/>
            <a:ext cx="9805080" cy="973666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Commentaires Budget 2026</a:t>
            </a: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algn="ctr"/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49F8E4E0-85C4-45D7-9EB9-D0692D7B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183356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xmlns="" id="{5130904B-7544-41DA-BFF2-3CD0F13CA8E1}"/>
              </a:ext>
            </a:extLst>
          </p:cNvPr>
          <p:cNvSpPr txBox="1"/>
          <p:nvPr/>
        </p:nvSpPr>
        <p:spPr>
          <a:xfrm>
            <a:off x="633228" y="2068769"/>
            <a:ext cx="84599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500" dirty="0"/>
              <a:t>La principale augmentation de dépenses correspond à la relance du golf scolaire sur le département de la Drôme.</a:t>
            </a:r>
          </a:p>
          <a:p>
            <a:endParaRPr lang="fr-FR" sz="2500" dirty="0"/>
          </a:p>
        </p:txBody>
      </p:sp>
    </p:spTree>
    <p:extLst>
      <p:ext uri="{BB962C8B-B14F-4D97-AF65-F5344CB8AC3E}">
        <p14:creationId xmlns:p14="http://schemas.microsoft.com/office/powerpoint/2010/main" xmlns="" val="747767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00BC71E8-E746-4B9C-BF1F-A45A62DB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5963" y="561658"/>
            <a:ext cx="9624377" cy="91916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Pouvoirs pour formalités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fr-FR" altLang="fr-FR" dirty="0"/>
              <a:t>Assemblée Générale </a:t>
            </a:r>
            <a:r>
              <a:rPr lang="fr-FR" altLang="fr-FR" dirty="0" smtClean="0"/>
              <a:t>du 28/02/2026 </a:t>
            </a:r>
            <a:r>
              <a:rPr lang="fr-FR" altLang="fr-FR" dirty="0"/>
              <a:t>- www.comitegolfda.fr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49F8E4E0-85C4-45D7-9EB9-D0692D7B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183356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5130904B-7544-41DA-BFF2-3CD0F13CA8E1}"/>
              </a:ext>
            </a:extLst>
          </p:cNvPr>
          <p:cNvSpPr txBox="1"/>
          <p:nvPr/>
        </p:nvSpPr>
        <p:spPr>
          <a:xfrm>
            <a:off x="1223016" y="299689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Pouvoirs au Président pour accomplir les formalités relatives à cette Assemblée Générale Ordinaire.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="" xmlns:p14="http://schemas.microsoft.com/office/powerpoint/2010/main" val="2089274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AE92A8A-0A5A-992D-8EE7-47C75898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="" xmlns:a16="http://schemas.microsoft.com/office/drawing/2014/main" id="{E813308E-ABD3-4A10-B3E1-CFD69BC394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0FF3F9C1-028E-8959-46CE-1C3B1ADFC6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30AA4DD8-113E-CF2D-E527-9DEBA8878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0BB18662-ACEA-8335-737F-65ACC6BA0F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E1F56FE6-1A6E-0F40-CE14-EDEC0231BF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EB662BF6-EEEE-3DAA-CCFD-7CB7C21E1C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3F777E0C-33F6-E463-471C-EB0C413588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F8513AF3-017B-6A1D-F9DD-5663D205C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F82D7A11-93E8-42DA-6C48-0850747030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4E924EAF-4660-2CBF-1179-9752A3810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3D403D1D-4433-D69F-A0DF-1B3E4ED7DD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794B4668-C24B-5903-A418-06E91F2E85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DE6AE325-BF2C-FA05-B704-24A50B29FA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A2D5CBB3-D78C-C66D-095F-B7A82655EC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7E02C4F3-AAB8-7B18-12F8-91758C4787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EA6C7570-7A7B-889D-8F64-3EF4A6DAE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52489E73-AE7C-E205-BB26-C9D2401EF9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4A440B06-7BDE-3287-8D70-A6C658C335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B886DDAD-0947-6EEE-81D0-1DA1E1E4B1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D1F1A016-758F-4C18-B497-3D1D659AFB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67673508-8C71-E82B-7A30-0BAC55D327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468E15AA-B4BC-F279-46AE-4849EF03A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Approbation des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résolutions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CACB68D9-1872-CA01-6DAD-D4E70444BB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28A1989C-B0CE-1D90-CD80-28061017DD8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1762665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4555" y="6340981"/>
            <a:ext cx="4114800" cy="365125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490"/>
            <a:ext cx="1834075" cy="165576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37721" y="2120553"/>
            <a:ext cx="8029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/>
              <a:t>  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Rapport  moral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Rapport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Affectation du résultat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Cotisations et redevances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Budget prévisionnel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Pouvoirs pour formalités</a:t>
            </a:r>
          </a:p>
        </p:txBody>
      </p:sp>
    </p:spTree>
    <p:extLst>
      <p:ext uri="{BB962C8B-B14F-4D97-AF65-F5344CB8AC3E}">
        <p14:creationId xmlns="" xmlns:p14="http://schemas.microsoft.com/office/powerpoint/2010/main" val="4140394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2095D2D-FB2F-4171-52B6-582043A8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="" xmlns:a16="http://schemas.microsoft.com/office/drawing/2014/main" id="{003AB3D6-38EF-3389-EA3D-1DCB49403F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22C11B1B-6B67-587B-4A90-0E1D5EFE5E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E1FC509A-252F-E9DB-72A5-92CCC7D16A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BCEB8D28-D338-83FF-C552-72B382C6E6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063EC7AC-94EC-2DCA-45F5-CFD538F24C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9A6B9710-2FEC-6BC1-760E-DFCB3B790F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6F1E6AF8-0E02-07AB-D4AC-C27204767D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008F8BEE-4D36-84AA-D522-70B94A4877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854F68EC-AD36-EF43-57C7-6C281C9E00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3766E589-6161-328F-EE2A-52FB8BCCB1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7DAAB7B0-A767-6A71-5318-0C4EDF5893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2C98D5E0-9856-F017-C314-4AD3062D77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DA5916CE-E6CD-EAA6-6BC3-3A9DAE62AB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EBCD5D7A-6022-029D-DC4C-31696F34C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99BF5214-83CB-7E6F-5799-A537A2654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1516F8CD-A5CC-C95D-C5FA-5024B33C3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A93B4B9E-D00B-0F60-4A9B-F75345D803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343BC94A-CB7B-C640-F82F-EDA921399C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0BF6C0A8-9AF3-4900-2614-91C14774B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8BB170F5-7999-C758-CC59-FAD3DA6526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30AC6E71-293B-EE3E-8BCF-5EDF537A4E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FBBB4F79-EDD5-85F9-7614-1B1BCCB4C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l’honneur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5C6EE7-0BE2-4C66-2370-8847BCD6F0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BC795E3A-5C95-104B-FCDA-1D45F11B9D9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3630142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C86501B-46B9-4BE2-81E4-F7578802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4555" y="6340981"/>
            <a:ext cx="4114800" cy="365125"/>
          </a:xfrm>
        </p:spPr>
        <p:txBody>
          <a:bodyPr/>
          <a:lstStyle/>
          <a:p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413EFB7A-148A-48F5-A7AF-429BD6146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490"/>
            <a:ext cx="1834075" cy="165576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13658" y="452173"/>
            <a:ext cx="8029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fr-FR" sz="3600" dirty="0"/>
              <a:t>  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Anneaux d’or</a:t>
            </a:r>
          </a:p>
          <a:p>
            <a:pPr marL="285750" indent="-285750" algn="ctr"/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Marie-Renée DEMONT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/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Anneaux Mar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038" y="2085474"/>
            <a:ext cx="3505734" cy="3360821"/>
          </a:xfrm>
          <a:prstGeom prst="rect">
            <a:avLst/>
          </a:prstGeom>
        </p:spPr>
      </p:pic>
      <p:sp>
        <p:nvSpPr>
          <p:cNvPr id="8" name="Espace réservé du pied de page 3">
            <a:extLst>
              <a:ext uri="{FF2B5EF4-FFF2-40B4-BE49-F238E27FC236}">
                <a16:creationId xmlns="" xmlns:a16="http://schemas.microsoft.com/office/drawing/2014/main" id="{BC795E3A-5C95-104B-FCDA-1D45F11B9D9E}"/>
              </a:ext>
            </a:extLst>
          </p:cNvPr>
          <p:cNvSpPr txBox="1">
            <a:spLocks/>
          </p:cNvSpPr>
          <p:nvPr/>
        </p:nvSpPr>
        <p:spPr>
          <a:xfrm>
            <a:off x="0" y="6105530"/>
            <a:ext cx="41646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Assemblée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Générale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 28/02/2026 - www.comitegolfda.fr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6422" y="47217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40394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2095D2D-FB2F-4171-52B6-582043A8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24">
            <a:extLst>
              <a:ext uri="{FF2B5EF4-FFF2-40B4-BE49-F238E27FC236}">
                <a16:creationId xmlns="" xmlns:a16="http://schemas.microsoft.com/office/drawing/2014/main" id="{003AB3D6-38EF-3389-EA3D-1DCB49403F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22C11B1B-6B67-587B-4A90-0E1D5EFE5E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E1FC509A-252F-E9DB-72A5-92CCC7D16A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BCEB8D28-D338-83FF-C552-72B382C6E6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063EC7AC-94EC-2DCA-45F5-CFD538F24C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9A6B9710-2FEC-6BC1-760E-DFCB3B790F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6F1E6AF8-0E02-07AB-D4AC-C27204767D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008F8BEE-4D36-84AA-D522-70B94A4877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854F68EC-AD36-EF43-57C7-6C281C9E00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3766E589-6161-328F-EE2A-52FB8BCCB1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7DAAB7B0-A767-6A71-5318-0C4EDF5893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2C98D5E0-9856-F017-C314-4AD3062D77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DA5916CE-E6CD-EAA6-6BC3-3A9DAE62AB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EBCD5D7A-6022-029D-DC4C-31696F34C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99BF5214-83CB-7E6F-5799-A537A2654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1516F8CD-A5CC-C95D-C5FA-5024B33C3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A93B4B9E-D00B-0F60-4A9B-F75345D803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343BC94A-CB7B-C640-F82F-EDA921399C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0BF6C0A8-9AF3-4900-2614-91C14774B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8BB170F5-7999-C758-CC59-FAD3DA6526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30AC6E71-293B-EE3E-8BCF-5EDF537A4E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FBBB4F79-EDD5-85F9-7614-1B1BCCB4C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Prise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paroles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5C6EE7-0BE2-4C66-2370-8847BCD6F0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BC795E3A-5C95-104B-FCDA-1D45F11B9D9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3630142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00BC71E8-E746-4B9C-BF1F-A45A62DB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1597" y="265567"/>
            <a:ext cx="10503617" cy="91916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états financiers 2025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xmlns="" id="{FC9492CE-3B27-B4B6-1145-832D7714181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fr-FR" altLang="fr-FR" dirty="0"/>
              <a:t>Assemblée Générale du </a:t>
            </a:r>
            <a:r>
              <a:rPr lang="fr-FR" altLang="fr-FR" dirty="0" smtClean="0"/>
              <a:t>28/02/2026 </a:t>
            </a:r>
            <a:r>
              <a:rPr lang="fr-FR" altLang="fr-FR" dirty="0"/>
              <a:t>- www.comitegolfda.fr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094BF6F-28DF-B674-D8D9-DEFA709904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546" y="139161"/>
            <a:ext cx="1140051" cy="10242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720EABC-A07B-0B55-0C18-0FFE70E94C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2155" y="1533938"/>
            <a:ext cx="11322596" cy="39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513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2095D2D-FB2F-4171-52B6-582043A8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24">
            <a:extLst>
              <a:ext uri="{FF2B5EF4-FFF2-40B4-BE49-F238E27FC236}">
                <a16:creationId xmlns="" xmlns:a16="http://schemas.microsoft.com/office/drawing/2014/main" id="{003AB3D6-38EF-3389-EA3D-1DCB49403F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6" name="Straight Connector 9225">
              <a:extLst>
                <a:ext uri="{FF2B5EF4-FFF2-40B4-BE49-F238E27FC236}">
                  <a16:creationId xmlns="" xmlns:a16="http://schemas.microsoft.com/office/drawing/2014/main" id="{22C11B1B-6B67-587B-4A90-0E1D5EFE5E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7" name="Straight Connector 9226">
              <a:extLst>
                <a:ext uri="{FF2B5EF4-FFF2-40B4-BE49-F238E27FC236}">
                  <a16:creationId xmlns="" xmlns:a16="http://schemas.microsoft.com/office/drawing/2014/main" id="{E1FC509A-252F-E9DB-72A5-92CCC7D16A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Rectangle 23">
              <a:extLst>
                <a:ext uri="{FF2B5EF4-FFF2-40B4-BE49-F238E27FC236}">
                  <a16:creationId xmlns="" xmlns:a16="http://schemas.microsoft.com/office/drawing/2014/main" id="{BCEB8D28-D338-83FF-C552-72B382C6E6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29" name="Rectangle 25">
              <a:extLst>
                <a:ext uri="{FF2B5EF4-FFF2-40B4-BE49-F238E27FC236}">
                  <a16:creationId xmlns="" xmlns:a16="http://schemas.microsoft.com/office/drawing/2014/main" id="{063EC7AC-94EC-2DCA-45F5-CFD538F24C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="" xmlns:a16="http://schemas.microsoft.com/office/drawing/2014/main" id="{9A6B9710-2FEC-6BC1-760E-DFCB3B790F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Rectangle 27">
              <a:extLst>
                <a:ext uri="{FF2B5EF4-FFF2-40B4-BE49-F238E27FC236}">
                  <a16:creationId xmlns="" xmlns:a16="http://schemas.microsoft.com/office/drawing/2014/main" id="{6F1E6AF8-0E02-07AB-D4AC-C27204767D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8">
              <a:extLst>
                <a:ext uri="{FF2B5EF4-FFF2-40B4-BE49-F238E27FC236}">
                  <a16:creationId xmlns="" xmlns:a16="http://schemas.microsoft.com/office/drawing/2014/main" id="{008F8BEE-4D36-84AA-D522-70B94A4877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9">
              <a:extLst>
                <a:ext uri="{FF2B5EF4-FFF2-40B4-BE49-F238E27FC236}">
                  <a16:creationId xmlns="" xmlns:a16="http://schemas.microsoft.com/office/drawing/2014/main" id="{854F68EC-AD36-EF43-57C7-6C281C9E00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="" xmlns:a16="http://schemas.microsoft.com/office/drawing/2014/main" id="{3766E589-6161-328F-EE2A-52FB8BCCB1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="" xmlns:a16="http://schemas.microsoft.com/office/drawing/2014/main" id="{7DAAB7B0-A767-6A71-5318-0C4EDF5893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7" name="Rectangle 9236">
            <a:extLst>
              <a:ext uri="{FF2B5EF4-FFF2-40B4-BE49-F238E27FC236}">
                <a16:creationId xmlns="" xmlns:a16="http://schemas.microsoft.com/office/drawing/2014/main" id="{2C98D5E0-9856-F017-C314-4AD3062D77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39" name="Rectangle 9238">
            <a:extLst>
              <a:ext uri="{FF2B5EF4-FFF2-40B4-BE49-F238E27FC236}">
                <a16:creationId xmlns="" xmlns:a16="http://schemas.microsoft.com/office/drawing/2014/main" id="{DA5916CE-E6CD-EAA6-6BC3-3A9DAE62AB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1" name="Straight Connector 9240">
            <a:extLst>
              <a:ext uri="{FF2B5EF4-FFF2-40B4-BE49-F238E27FC236}">
                <a16:creationId xmlns="" xmlns:a16="http://schemas.microsoft.com/office/drawing/2014/main" id="{EBCD5D7A-6022-029D-DC4C-31696F34C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3" name="Straight Connector 9242">
            <a:extLst>
              <a:ext uri="{FF2B5EF4-FFF2-40B4-BE49-F238E27FC236}">
                <a16:creationId xmlns="" xmlns:a16="http://schemas.microsoft.com/office/drawing/2014/main" id="{99BF5214-83CB-7E6F-5799-A537A2654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45" name="Rectangle 23">
            <a:extLst>
              <a:ext uri="{FF2B5EF4-FFF2-40B4-BE49-F238E27FC236}">
                <a16:creationId xmlns="" xmlns:a16="http://schemas.microsoft.com/office/drawing/2014/main" id="{1516F8CD-A5CC-C95D-C5FA-5024B33C3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7" name="Rectangle 25">
            <a:extLst>
              <a:ext uri="{FF2B5EF4-FFF2-40B4-BE49-F238E27FC236}">
                <a16:creationId xmlns="" xmlns:a16="http://schemas.microsoft.com/office/drawing/2014/main" id="{A93B4B9E-D00B-0F60-4A9B-F75345D803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49" name="Isosceles Triangle 9248">
            <a:extLst>
              <a:ext uri="{FF2B5EF4-FFF2-40B4-BE49-F238E27FC236}">
                <a16:creationId xmlns="" xmlns:a16="http://schemas.microsoft.com/office/drawing/2014/main" id="{343BC94A-CB7B-C640-F82F-EDA921399C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1" name="Rectangle 27">
            <a:extLst>
              <a:ext uri="{FF2B5EF4-FFF2-40B4-BE49-F238E27FC236}">
                <a16:creationId xmlns="" xmlns:a16="http://schemas.microsoft.com/office/drawing/2014/main" id="{0BF6C0A8-9AF3-4900-2614-91C14774B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3" name="Isosceles Triangle 9252">
            <a:extLst>
              <a:ext uri="{FF2B5EF4-FFF2-40B4-BE49-F238E27FC236}">
                <a16:creationId xmlns="" xmlns:a16="http://schemas.microsoft.com/office/drawing/2014/main" id="{8BB170F5-7999-C758-CC59-FAD3DA6526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255" name="Freeform: Shape 9254">
            <a:extLst>
              <a:ext uri="{FF2B5EF4-FFF2-40B4-BE49-F238E27FC236}">
                <a16:creationId xmlns="" xmlns:a16="http://schemas.microsoft.com/office/drawing/2014/main" id="{30AC6E71-293B-EE3E-8BCF-5EDF537A4E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7" name="Rectangle 1">
            <a:extLst>
              <a:ext uri="{FF2B5EF4-FFF2-40B4-BE49-F238E27FC236}">
                <a16:creationId xmlns="" xmlns:a16="http://schemas.microsoft.com/office/drawing/2014/main" id="{FBBB4F79-EDD5-85F9-7614-1B1BCCB4C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61024" y="1740995"/>
            <a:ext cx="4433688" cy="1848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diverses</a:t>
            </a:r>
            <a:endParaRPr lang="en-US" alt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5C6EE7-0BE2-4C66-2370-8847BCD6F0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51" y="1740995"/>
            <a:ext cx="3856774" cy="3464909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="" xmlns:a16="http://schemas.microsoft.com/office/drawing/2014/main" id="{BC795E3A-5C95-104B-FCDA-1D45F11B9D9E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126609" y="6041362"/>
            <a:ext cx="8449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</a:t>
            </a:r>
            <a:r>
              <a:rPr lang="en-US" sz="1100" b="1" kern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100" b="1" kern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en-US" sz="1100" b="1" kern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3630142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D8CF1B9-805F-2793-F928-789C581BE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7BA2836-BBD8-9C7F-0D6F-4D0E80605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26534"/>
            <a:ext cx="11299677" cy="4571999"/>
          </a:xfrm>
        </p:spPr>
        <p:txBody>
          <a:bodyPr>
            <a:normAutofit/>
          </a:bodyPr>
          <a:lstStyle/>
          <a:p>
            <a:pPr algn="ctr"/>
            <a:r>
              <a:rPr lang="fr-FR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Comité Territorial de Golf</a:t>
            </a:r>
            <a:br>
              <a:rPr lang="fr-FR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Drôme-Ardèche</a:t>
            </a:r>
            <a:br>
              <a:rPr lang="fr-FR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remercie chaleureusement pour votre participation</a:t>
            </a:r>
            <a:br>
              <a:rPr lang="fr-FR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cette Assemblée Générale Ordinaire</a:t>
            </a:r>
            <a:endParaRPr lang="fr-FR" sz="4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DAFE2DE4-9173-850B-1332-6CA84182A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375" y="4047760"/>
            <a:ext cx="3179628" cy="1548909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texte, sport athlétique, sport&#10;&#10;Description générée automatiquement">
            <a:extLst>
              <a:ext uri="{FF2B5EF4-FFF2-40B4-BE49-F238E27FC236}">
                <a16:creationId xmlns="" xmlns:a16="http://schemas.microsoft.com/office/drawing/2014/main" id="{2ABFF603-AE99-5D23-680A-2B7CB5673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1" r="-3" b="3134"/>
          <a:stretch>
            <a:fillRect/>
          </a:stretch>
        </p:blipFill>
        <p:spPr>
          <a:xfrm>
            <a:off x="892323" y="0"/>
            <a:ext cx="2147210" cy="1871805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54B3DFF1-DCC6-3082-8ECD-DC9A3D61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9077"/>
            <a:ext cx="6205564" cy="3751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28/02/2026 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- www.comitegolfda.fr</a:t>
            </a:r>
          </a:p>
        </p:txBody>
      </p:sp>
    </p:spTree>
    <p:extLst>
      <p:ext uri="{BB962C8B-B14F-4D97-AF65-F5344CB8AC3E}">
        <p14:creationId xmlns="" xmlns:p14="http://schemas.microsoft.com/office/powerpoint/2010/main" val="423832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xmlns="" id="{00BC71E8-E746-4B9C-BF1F-A45A62DB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9113" y="419100"/>
            <a:ext cx="10782887" cy="919162"/>
          </a:xfrm>
          <a:ln/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altLang="fr-FR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financiers 2025</a:t>
            </a: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4038598" y="6492875"/>
            <a:ext cx="4114800" cy="365125"/>
          </a:xfrm>
        </p:spPr>
        <p:txBody>
          <a:bodyPr/>
          <a:lstStyle/>
          <a:p>
            <a:pPr algn="ctr"/>
            <a:r>
              <a:rPr lang="fr-FR" dirty="0"/>
              <a:t>Assemblée Générale du </a:t>
            </a:r>
            <a:r>
              <a:rPr lang="fr-FR" dirty="0" smtClean="0"/>
              <a:t>28/02/2026 </a:t>
            </a:r>
            <a:r>
              <a:rPr lang="fr-FR" dirty="0"/>
              <a:t>- www.comitegolfda.fr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14FA46E-9B10-3C19-07B8-FF2A8EDC16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062" y="314045"/>
            <a:ext cx="1140051" cy="10242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AA7FFAB-DBBB-B2AC-AA01-BE33D0696D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062" y="2407753"/>
            <a:ext cx="11429225" cy="30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025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TM02900688[[fn=Facette]]</Template>
  <TotalTime>3728</TotalTime>
  <Words>3126</Words>
  <Application>Microsoft Office PowerPoint</Application>
  <PresentationFormat>Personnalisé</PresentationFormat>
  <Paragraphs>761</Paragraphs>
  <Slides>81</Slides>
  <Notes>36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2" baseType="lpstr">
      <vt:lpstr>Facette</vt:lpstr>
      <vt:lpstr>      Assemblée Générale Ordinaire du Comité Territorial de Golf  Drôme-Ardèche  Samedi 28 février 2026 au Golf de Saint Clair</vt:lpstr>
      <vt:lpstr>Bienvenue à toutes et à tous </vt:lpstr>
      <vt:lpstr>Ordre du Jour</vt:lpstr>
      <vt:lpstr>Rapport Moral </vt:lpstr>
      <vt:lpstr>Rapport Moral</vt:lpstr>
      <vt:lpstr>Rapport Moral</vt:lpstr>
      <vt:lpstr>Rapport Financier 2025</vt:lpstr>
      <vt:lpstr>états financiers 2025</vt:lpstr>
      <vt:lpstr>flux financiers 2025</vt:lpstr>
      <vt:lpstr>répartitions dépenses 2025</vt:lpstr>
      <vt:lpstr>Répartition analytique – Coûts nets</vt:lpstr>
      <vt:lpstr>Commentaires comptes 2025</vt:lpstr>
      <vt:lpstr>Rapport commission jeunes 2025  Prévisionnel 2026</vt:lpstr>
      <vt:lpstr>Diapositive 14</vt:lpstr>
      <vt:lpstr>Diapositive 15</vt:lpstr>
      <vt:lpstr> </vt:lpstr>
      <vt:lpstr>           </vt:lpstr>
      <vt:lpstr>           </vt:lpstr>
      <vt:lpstr>Diapositive 19</vt:lpstr>
      <vt:lpstr>           </vt:lpstr>
      <vt:lpstr>Diapositive 21</vt:lpstr>
      <vt:lpstr>    CHAMPIONNATS Poussins, Benjamins et Minimes 22 et 23 avril 2025 à CHARMEIL</vt:lpstr>
      <vt:lpstr>CHAMPIONNAT U8 et Poucets 18 mai 2025 au golf de LA VALDAINE</vt:lpstr>
      <vt:lpstr>  RACE TO AURA</vt:lpstr>
      <vt:lpstr>TROPHÉE PARENT/ENFANT</vt:lpstr>
      <vt:lpstr>Diapositive 26</vt:lpstr>
      <vt:lpstr>CHALLENGE DES ÉCOLES DE GOLF 2024/2025 </vt:lpstr>
      <vt:lpstr>CHALLENGE DES ÉCOLES DE GOLF 2025/2026 </vt:lpstr>
      <vt:lpstr>Trophée des Petites Golfeuses et  des Petits Golfeurs</vt:lpstr>
      <vt:lpstr>TICAURA</vt:lpstr>
      <vt:lpstr>CENTRE RÉGIONAL D’ENTRAINEMENT</vt:lpstr>
      <vt:lpstr>JOURNÉES D’ENTRAINEMENT 2025</vt:lpstr>
      <vt:lpstr>JOURNÉES D’ENTRAINEMENT 2026</vt:lpstr>
      <vt:lpstr>GIRLY CUP</vt:lpstr>
      <vt:lpstr>Commission Jeunes</vt:lpstr>
      <vt:lpstr>      Rapport de la commission sportive </vt:lpstr>
      <vt:lpstr>Compétitions adultes</vt:lpstr>
      <vt:lpstr>Hivernale OPEN 2024/2025   8 journées soit 392 joueurs(euses)</vt:lpstr>
      <vt:lpstr>Hivernale Séniors 2024/2025 700 joueurs(euses) 8 Journées</vt:lpstr>
      <vt:lpstr>ZIVER’DAM – rencontre amicale Dames                                            golf de St Clair – 16 mars 2025s</vt:lpstr>
      <vt:lpstr>Championnat 1ère série 2025 30 mars au golf des Chanalets :  57 participants    </vt:lpstr>
      <vt:lpstr>   Championnat Individuel Seniors Dames                      Le 12 avril au Golf d’Albon    12 joueuses sur 66 participants</vt:lpstr>
      <vt:lpstr>   Championnat Individuel Senior Messieurs                       Le 12 avril à Albon   51 joueurs  </vt:lpstr>
      <vt:lpstr>   Coupe Fémina  17 mai à VSD  50 Joueuses</vt:lpstr>
      <vt:lpstr>PITCH and PUTT Dames  2025 le 15 juin à Easygolf</vt:lpstr>
      <vt:lpstr>PITCH and PUTT Messieurs  2025 le 15 juin à Easygolf  </vt:lpstr>
      <vt:lpstr>   Trophée des golfs Drôme Ardèche                        Le 29 juin au golf de St Clair 102 joueuses et joueurs   </vt:lpstr>
      <vt:lpstr>Championnat 2ème série 2025 20 septembre au golf de la Drôme Provençale :  33 participants     </vt:lpstr>
      <vt:lpstr>Championnat 3ème série 2025 20 septembre à Easygolf :  39 participants    </vt:lpstr>
      <vt:lpstr>   Soleil Cup  12 octobre au golf de la Valdaine  44 Joueuses</vt:lpstr>
      <vt:lpstr>Diapositive 51</vt:lpstr>
      <vt:lpstr>Golf scolaire  </vt:lpstr>
      <vt:lpstr>Diapositive 53</vt:lpstr>
      <vt:lpstr>Diapositive 54</vt:lpstr>
      <vt:lpstr>Diapositive 55</vt:lpstr>
      <vt:lpstr>PERSPECTIVES GOLF SCOLAIRE                 2026</vt:lpstr>
      <vt:lpstr>   Golf entreprise  </vt:lpstr>
      <vt:lpstr>Golf Entreprise</vt:lpstr>
      <vt:lpstr>Golf Entreprise</vt:lpstr>
      <vt:lpstr>Golf Entreprise</vt:lpstr>
      <vt:lpstr>   Paragolf   </vt:lpstr>
      <vt:lpstr>Paragolf</vt:lpstr>
      <vt:lpstr>Paragolf</vt:lpstr>
      <vt:lpstr>Paragolf</vt:lpstr>
      <vt:lpstr>Paragolf calendrier 2026</vt:lpstr>
      <vt:lpstr>Paragolf</vt:lpstr>
      <vt:lpstr>Paragolf  </vt:lpstr>
      <vt:lpstr>   Cotisations et redevances  </vt:lpstr>
      <vt:lpstr>Cotisations et redevances</vt:lpstr>
      <vt:lpstr>   Budget prévisionnel 2026 </vt:lpstr>
      <vt:lpstr>Budget Prévisionnel 2026</vt:lpstr>
      <vt:lpstr>Budget prévisionnel 2026</vt:lpstr>
      <vt:lpstr>Commentaires Budget 2026</vt:lpstr>
      <vt:lpstr>Pouvoirs pour formalités</vt:lpstr>
      <vt:lpstr>   Approbation des résolutions</vt:lpstr>
      <vt:lpstr>Diapositive 76</vt:lpstr>
      <vt:lpstr>   Mise à l’honneur</vt:lpstr>
      <vt:lpstr>Diapositive 78</vt:lpstr>
      <vt:lpstr>   Prises de paroles</vt:lpstr>
      <vt:lpstr>   Questions diverses</vt:lpstr>
      <vt:lpstr>Le Comité Territorial de Golf Drôme-Ardèche Vous remercie chaleureusement pour votre participation à cette Assemblée Générale Ordinaire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Moi</cp:lastModifiedBy>
  <cp:revision>321</cp:revision>
  <cp:lastPrinted>2022-02-21T12:38:01Z</cp:lastPrinted>
  <dcterms:created xsi:type="dcterms:W3CDTF">2022-01-22T13:57:38Z</dcterms:created>
  <dcterms:modified xsi:type="dcterms:W3CDTF">2026-02-27T21:43:27Z</dcterms:modified>
</cp:coreProperties>
</file>